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twick Bold" charset="1" panose="00000800000000000000"/>
      <p:regular r:id="rId10"/>
    </p:embeddedFont>
    <p:embeddedFont>
      <p:font typeface="Gatwick Bold Bold" charset="1" panose="000009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28" Target="notesSlides/notesSlide2.xml" Type="http://schemas.openxmlformats.org/officeDocument/2006/relationships/notesSlide"/><Relationship Id="rId29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4.xml" Type="http://schemas.openxmlformats.org/officeDocument/2006/relationships/notesSlide"/><Relationship Id="rId31" Target="notesSlides/notesSlide5.xml" Type="http://schemas.openxmlformats.org/officeDocument/2006/relationships/notesSlide"/><Relationship Id="rId32" Target="notesSlides/notesSlide6.xml" Type="http://schemas.openxmlformats.org/officeDocument/2006/relationships/notesSlide"/><Relationship Id="rId33" Target="notesSlides/notesSlide7.xml" Type="http://schemas.openxmlformats.org/officeDocument/2006/relationships/notesSlide"/><Relationship Id="rId34" Target="notesSlides/notesSlide8.xml" Type="http://schemas.openxmlformats.org/officeDocument/2006/relationships/notesSlide"/><Relationship Id="rId35" Target="notesSlides/notesSlide9.xml" Type="http://schemas.openxmlformats.org/officeDocument/2006/relationships/notesSlide"/><Relationship Id="rId36" Target="notesSlides/notesSlide10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Rachel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Jordan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Rachel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zack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Nevine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alisson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Alisson (brief introduction to our plan)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Nevine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Corina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zack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9.png" Type="http://schemas.openxmlformats.org/officeDocument/2006/relationships/image"/><Relationship Id="rId4" Target="../media/image70.png" Type="http://schemas.openxmlformats.org/officeDocument/2006/relationships/image"/><Relationship Id="rId5" Target="../media/image71.png" Type="http://schemas.openxmlformats.org/officeDocument/2006/relationships/image"/><Relationship Id="rId6" Target="../media/image7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3.png" Type="http://schemas.openxmlformats.org/officeDocument/2006/relationships/image"/><Relationship Id="rId4" Target="../media/image74.svg" Type="http://schemas.openxmlformats.org/officeDocument/2006/relationships/image"/><Relationship Id="rId5" Target="../media/image75.png" Type="http://schemas.openxmlformats.org/officeDocument/2006/relationships/image"/><Relationship Id="rId6" Target="../media/image76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7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80.png" Type="http://schemas.openxmlformats.org/officeDocument/2006/relationships/image"/><Relationship Id="rId5" Target="../media/image81.sv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jpeg" Type="http://schemas.openxmlformats.org/officeDocument/2006/relationships/image"/><Relationship Id="rId9" Target="https://www.youtube.com/shorts/YDmckPStKbo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svg" Type="http://schemas.openxmlformats.org/officeDocument/2006/relationships/image"/><Relationship Id="rId11" Target="../media/image54.png" Type="http://schemas.openxmlformats.org/officeDocument/2006/relationships/image"/><Relationship Id="rId12" Target="../media/image55.svg" Type="http://schemas.openxmlformats.org/officeDocument/2006/relationships/image"/><Relationship Id="rId13" Target="../media/image5.png" Type="http://schemas.openxmlformats.org/officeDocument/2006/relationships/image"/><Relationship Id="rId14" Target="../media/image6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65.png" Type="http://schemas.openxmlformats.org/officeDocument/2006/relationships/image"/><Relationship Id="rId6" Target="../media/image66.svg" Type="http://schemas.openxmlformats.org/officeDocument/2006/relationships/image"/><Relationship Id="rId7" Target="../media/image67.png" Type="http://schemas.openxmlformats.org/officeDocument/2006/relationships/image"/><Relationship Id="rId8" Target="../media/image6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53726" y="4049044"/>
            <a:ext cx="12980549" cy="2606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1A5DAC"/>
                </a:solidFill>
                <a:latin typeface="Gatwick Bold"/>
              </a:rPr>
              <a:t>SCAM AWARENESS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30807" y="2589622"/>
            <a:ext cx="10026387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585449"/>
                </a:solidFill>
                <a:latin typeface="Gatwick Bold"/>
              </a:rPr>
              <a:t>TECO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1597418" y="5313964"/>
            <a:ext cx="5401993" cy="5861861"/>
          </a:xfrm>
          <a:custGeom>
            <a:avLst/>
            <a:gdLst/>
            <a:ahLst/>
            <a:cxnLst/>
            <a:rect r="r" b="b" t="t" l="l"/>
            <a:pathLst>
              <a:path h="5861861" w="5401993">
                <a:moveTo>
                  <a:pt x="5401993" y="0"/>
                </a:moveTo>
                <a:lnTo>
                  <a:pt x="0" y="0"/>
                </a:lnTo>
                <a:lnTo>
                  <a:pt x="0" y="5861860"/>
                </a:lnTo>
                <a:lnTo>
                  <a:pt x="5401993" y="5861860"/>
                </a:lnTo>
                <a:lnTo>
                  <a:pt x="54019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40378" y="3277649"/>
            <a:ext cx="7495243" cy="7627512"/>
          </a:xfrm>
          <a:custGeom>
            <a:avLst/>
            <a:gdLst/>
            <a:ahLst/>
            <a:cxnLst/>
            <a:rect r="r" b="b" t="t" l="l"/>
            <a:pathLst>
              <a:path h="7627512" w="7495243">
                <a:moveTo>
                  <a:pt x="0" y="0"/>
                </a:moveTo>
                <a:lnTo>
                  <a:pt x="7495244" y="0"/>
                </a:lnTo>
                <a:lnTo>
                  <a:pt x="7495244" y="7627513"/>
                </a:lnTo>
                <a:lnTo>
                  <a:pt x="0" y="7627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268982">
            <a:off x="-1066870" y="-2642646"/>
            <a:ext cx="5761765" cy="7342692"/>
          </a:xfrm>
          <a:custGeom>
            <a:avLst/>
            <a:gdLst/>
            <a:ahLst/>
            <a:cxnLst/>
            <a:rect r="r" b="b" t="t" l="l"/>
            <a:pathLst>
              <a:path h="7342692" w="5761765">
                <a:moveTo>
                  <a:pt x="0" y="0"/>
                </a:moveTo>
                <a:lnTo>
                  <a:pt x="5761765" y="0"/>
                </a:lnTo>
                <a:lnTo>
                  <a:pt x="5761765" y="7342692"/>
                </a:lnTo>
                <a:lnTo>
                  <a:pt x="0" y="7342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367394" y="-3844692"/>
            <a:ext cx="6939310" cy="7122342"/>
          </a:xfrm>
          <a:custGeom>
            <a:avLst/>
            <a:gdLst/>
            <a:ahLst/>
            <a:cxnLst/>
            <a:rect r="r" b="b" t="t" l="l"/>
            <a:pathLst>
              <a:path h="7122342" w="6939310">
                <a:moveTo>
                  <a:pt x="0" y="0"/>
                </a:moveTo>
                <a:lnTo>
                  <a:pt x="6939309" y="0"/>
                </a:lnTo>
                <a:lnTo>
                  <a:pt x="6939309" y="7122341"/>
                </a:lnTo>
                <a:lnTo>
                  <a:pt x="0" y="7122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25443" y="-2270409"/>
            <a:ext cx="4170281" cy="3973776"/>
          </a:xfrm>
          <a:custGeom>
            <a:avLst/>
            <a:gdLst/>
            <a:ahLst/>
            <a:cxnLst/>
            <a:rect r="r" b="b" t="t" l="l"/>
            <a:pathLst>
              <a:path h="3973776" w="4170281">
                <a:moveTo>
                  <a:pt x="0" y="0"/>
                </a:moveTo>
                <a:lnTo>
                  <a:pt x="4170281" y="0"/>
                </a:lnTo>
                <a:lnTo>
                  <a:pt x="4170281" y="3973775"/>
                </a:lnTo>
                <a:lnTo>
                  <a:pt x="0" y="3973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25820">
            <a:off x="8149246" y="7849570"/>
            <a:ext cx="5095191" cy="4189601"/>
          </a:xfrm>
          <a:custGeom>
            <a:avLst/>
            <a:gdLst/>
            <a:ahLst/>
            <a:cxnLst/>
            <a:rect r="r" b="b" t="t" l="l"/>
            <a:pathLst>
              <a:path h="4189601" w="5095191">
                <a:moveTo>
                  <a:pt x="0" y="0"/>
                </a:moveTo>
                <a:lnTo>
                  <a:pt x="5095192" y="0"/>
                </a:lnTo>
                <a:lnTo>
                  <a:pt x="5095192" y="4189601"/>
                </a:lnTo>
                <a:lnTo>
                  <a:pt x="0" y="41896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94913" y="311759"/>
            <a:ext cx="2258812" cy="2258812"/>
          </a:xfrm>
          <a:custGeom>
            <a:avLst/>
            <a:gdLst/>
            <a:ahLst/>
            <a:cxnLst/>
            <a:rect r="r" b="b" t="t" l="l"/>
            <a:pathLst>
              <a:path h="2258812" w="2258812">
                <a:moveTo>
                  <a:pt x="0" y="0"/>
                </a:moveTo>
                <a:lnTo>
                  <a:pt x="2258813" y="0"/>
                </a:lnTo>
                <a:lnTo>
                  <a:pt x="2258813" y="2258813"/>
                </a:lnTo>
                <a:lnTo>
                  <a:pt x="0" y="22588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34274" y="7685558"/>
            <a:ext cx="2258812" cy="2258812"/>
          </a:xfrm>
          <a:custGeom>
            <a:avLst/>
            <a:gdLst/>
            <a:ahLst/>
            <a:cxnLst/>
            <a:rect r="r" b="b" t="t" l="l"/>
            <a:pathLst>
              <a:path h="2258812" w="2258812">
                <a:moveTo>
                  <a:pt x="0" y="0"/>
                </a:moveTo>
                <a:lnTo>
                  <a:pt x="2258813" y="0"/>
                </a:lnTo>
                <a:lnTo>
                  <a:pt x="2258813" y="2258812"/>
                </a:lnTo>
                <a:lnTo>
                  <a:pt x="0" y="22588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30807" y="7195973"/>
            <a:ext cx="10026387" cy="33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1A5DAC"/>
                </a:solidFill>
                <a:latin typeface="Arimo"/>
              </a:rPr>
              <a:t>By Rachel, Nevine, Corina, Jordan, Zachary, and Alisson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6277" y="995471"/>
            <a:ext cx="8785964" cy="5022759"/>
          </a:xfrm>
          <a:custGeom>
            <a:avLst/>
            <a:gdLst/>
            <a:ahLst/>
            <a:cxnLst/>
            <a:rect r="r" b="b" t="t" l="l"/>
            <a:pathLst>
              <a:path h="5022759" w="8785964">
                <a:moveTo>
                  <a:pt x="0" y="0"/>
                </a:moveTo>
                <a:lnTo>
                  <a:pt x="8785964" y="0"/>
                </a:lnTo>
                <a:lnTo>
                  <a:pt x="8785964" y="5022759"/>
                </a:lnTo>
                <a:lnTo>
                  <a:pt x="0" y="5022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14" t="-10468" r="-1727" b="-81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21516" y="4509002"/>
            <a:ext cx="8685189" cy="4997794"/>
          </a:xfrm>
          <a:custGeom>
            <a:avLst/>
            <a:gdLst/>
            <a:ahLst/>
            <a:cxnLst/>
            <a:rect r="r" b="b" t="t" l="l"/>
            <a:pathLst>
              <a:path h="4997794" w="8685189">
                <a:moveTo>
                  <a:pt x="0" y="0"/>
                </a:moveTo>
                <a:lnTo>
                  <a:pt x="8685189" y="0"/>
                </a:lnTo>
                <a:lnTo>
                  <a:pt x="8685189" y="4997793"/>
                </a:lnTo>
                <a:lnTo>
                  <a:pt x="0" y="4997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6" t="-10420" r="-3890" b="-7262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156353" y="2269005"/>
            <a:ext cx="6415515" cy="1237845"/>
            <a:chOff x="0" y="0"/>
            <a:chExt cx="3283857" cy="6336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3179717" cy="514226"/>
            </a:xfrm>
            <a:custGeom>
              <a:avLst/>
              <a:gdLst/>
              <a:ahLst/>
              <a:cxnLst/>
              <a:rect r="r" b="b" t="t" l="l"/>
              <a:pathLst>
                <a:path h="514226" w="3179717">
                  <a:moveTo>
                    <a:pt x="3153047" y="324996"/>
                  </a:moveTo>
                  <a:cubicBezTo>
                    <a:pt x="3153047" y="412626"/>
                    <a:pt x="3076847" y="483746"/>
                    <a:pt x="2995567" y="483746"/>
                  </a:cubicBezTo>
                  <a:lnTo>
                    <a:pt x="66040" y="483746"/>
                  </a:lnTo>
                  <a:cubicBezTo>
                    <a:pt x="43180" y="483746"/>
                    <a:pt x="20320" y="478666"/>
                    <a:pt x="0" y="469776"/>
                  </a:cubicBezTo>
                  <a:cubicBezTo>
                    <a:pt x="26670" y="497716"/>
                    <a:pt x="63500" y="514226"/>
                    <a:pt x="114393" y="514226"/>
                  </a:cubicBezTo>
                  <a:lnTo>
                    <a:pt x="3033667" y="514226"/>
                  </a:lnTo>
                  <a:cubicBezTo>
                    <a:pt x="3113677" y="514226"/>
                    <a:pt x="3179717" y="448186"/>
                    <a:pt x="3179717" y="368176"/>
                  </a:cubicBezTo>
                  <a:lnTo>
                    <a:pt x="3179717" y="95250"/>
                  </a:lnTo>
                  <a:cubicBezTo>
                    <a:pt x="3179717" y="58420"/>
                    <a:pt x="3165747" y="25400"/>
                    <a:pt x="3144157" y="0"/>
                  </a:cubicBezTo>
                  <a:cubicBezTo>
                    <a:pt x="3150507" y="16510"/>
                    <a:pt x="3153047" y="34290"/>
                    <a:pt x="3153047" y="52070"/>
                  </a:cubicBezTo>
                  <a:lnTo>
                    <a:pt x="3153047" y="324996"/>
                  </a:lnTo>
                  <a:close/>
                </a:path>
              </a:pathLst>
            </a:custGeom>
            <a:solidFill>
              <a:srgbClr val="706C61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3219087" cy="565026"/>
            </a:xfrm>
            <a:custGeom>
              <a:avLst/>
              <a:gdLst/>
              <a:ahLst/>
              <a:cxnLst/>
              <a:rect r="r" b="b" t="t" l="l"/>
              <a:pathLst>
                <a:path h="565026" w="3219087">
                  <a:moveTo>
                    <a:pt x="146050" y="565026"/>
                  </a:moveTo>
                  <a:lnTo>
                    <a:pt x="3073037" y="565026"/>
                  </a:lnTo>
                  <a:cubicBezTo>
                    <a:pt x="3153047" y="565026"/>
                    <a:pt x="3219087" y="498986"/>
                    <a:pt x="3219087" y="418976"/>
                  </a:cubicBezTo>
                  <a:lnTo>
                    <a:pt x="3219087" y="146050"/>
                  </a:lnTo>
                  <a:cubicBezTo>
                    <a:pt x="3219087" y="66040"/>
                    <a:pt x="3153047" y="0"/>
                    <a:pt x="30730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976"/>
                  </a:lnTo>
                  <a:cubicBezTo>
                    <a:pt x="0" y="500256"/>
                    <a:pt x="66040" y="565026"/>
                    <a:pt x="146050" y="565026"/>
                  </a:cubicBez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83858" cy="633606"/>
            </a:xfrm>
            <a:custGeom>
              <a:avLst/>
              <a:gdLst/>
              <a:ahLst/>
              <a:cxnLst/>
              <a:rect r="r" b="b" t="t" l="l"/>
              <a:pathLst>
                <a:path h="633606" w="3283858">
                  <a:moveTo>
                    <a:pt x="3220358" y="74930"/>
                  </a:moveTo>
                  <a:cubicBezTo>
                    <a:pt x="3192418" y="30480"/>
                    <a:pt x="3142887" y="0"/>
                    <a:pt x="30857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1676"/>
                  </a:lnTo>
                  <a:cubicBezTo>
                    <a:pt x="0" y="483746"/>
                    <a:pt x="25400" y="529466"/>
                    <a:pt x="63500" y="558676"/>
                  </a:cubicBezTo>
                  <a:cubicBezTo>
                    <a:pt x="91440" y="603126"/>
                    <a:pt x="140970" y="633606"/>
                    <a:pt x="209973" y="633606"/>
                  </a:cubicBezTo>
                  <a:lnTo>
                    <a:pt x="3125108" y="633606"/>
                  </a:lnTo>
                  <a:cubicBezTo>
                    <a:pt x="3212737" y="633606"/>
                    <a:pt x="3283858" y="562486"/>
                    <a:pt x="3283858" y="474856"/>
                  </a:cubicBezTo>
                  <a:lnTo>
                    <a:pt x="3283858" y="201930"/>
                  </a:lnTo>
                  <a:cubicBezTo>
                    <a:pt x="3283857" y="149860"/>
                    <a:pt x="3258457" y="104140"/>
                    <a:pt x="3220358" y="74930"/>
                  </a:cubicBezTo>
                  <a:close/>
                  <a:moveTo>
                    <a:pt x="12700" y="4316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085737" y="12700"/>
                  </a:lnTo>
                  <a:cubicBezTo>
                    <a:pt x="3165747" y="12700"/>
                    <a:pt x="3231787" y="78740"/>
                    <a:pt x="3231787" y="158750"/>
                  </a:cubicBezTo>
                  <a:lnTo>
                    <a:pt x="3231787" y="431676"/>
                  </a:lnTo>
                  <a:cubicBezTo>
                    <a:pt x="3231787" y="511686"/>
                    <a:pt x="3165747" y="577726"/>
                    <a:pt x="3085737" y="577726"/>
                  </a:cubicBezTo>
                  <a:lnTo>
                    <a:pt x="158750" y="577726"/>
                  </a:lnTo>
                  <a:cubicBezTo>
                    <a:pt x="78740" y="577726"/>
                    <a:pt x="12700" y="512956"/>
                    <a:pt x="12700" y="431676"/>
                  </a:cubicBezTo>
                  <a:close/>
                  <a:moveTo>
                    <a:pt x="3272427" y="474856"/>
                  </a:moveTo>
                  <a:cubicBezTo>
                    <a:pt x="3272427" y="554866"/>
                    <a:pt x="3205117" y="620906"/>
                    <a:pt x="3125108" y="620906"/>
                  </a:cubicBezTo>
                  <a:lnTo>
                    <a:pt x="209973" y="620906"/>
                  </a:lnTo>
                  <a:cubicBezTo>
                    <a:pt x="157480" y="620906"/>
                    <a:pt x="120650" y="604396"/>
                    <a:pt x="93980" y="576456"/>
                  </a:cubicBezTo>
                  <a:cubicBezTo>
                    <a:pt x="114300" y="585346"/>
                    <a:pt x="135890" y="590426"/>
                    <a:pt x="160020" y="590426"/>
                  </a:cubicBezTo>
                  <a:lnTo>
                    <a:pt x="3087008" y="590426"/>
                  </a:lnTo>
                  <a:cubicBezTo>
                    <a:pt x="3174637" y="590426"/>
                    <a:pt x="3245758" y="519306"/>
                    <a:pt x="3245758" y="431676"/>
                  </a:cubicBezTo>
                  <a:lnTo>
                    <a:pt x="3245758" y="158750"/>
                  </a:lnTo>
                  <a:cubicBezTo>
                    <a:pt x="3245758" y="140970"/>
                    <a:pt x="3241947" y="123190"/>
                    <a:pt x="3236867" y="106680"/>
                  </a:cubicBezTo>
                  <a:cubicBezTo>
                    <a:pt x="3258458" y="132080"/>
                    <a:pt x="3272427" y="165100"/>
                    <a:pt x="3272427" y="201930"/>
                  </a:cubicBezTo>
                  <a:lnTo>
                    <a:pt x="3272427" y="474856"/>
                  </a:lnTo>
                  <a:close/>
                </a:path>
              </a:pathLst>
            </a:custGeom>
            <a:solidFill>
              <a:srgbClr val="706C6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577732" y="2731273"/>
            <a:ext cx="5572756" cy="322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2210">
                <a:solidFill>
                  <a:srgbClr val="1A5DAC"/>
                </a:solidFill>
                <a:latin typeface="Gatwick Bold"/>
              </a:rPr>
              <a:t>CUSTOMER PERSONAS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7066080">
            <a:off x="15073968" y="-3917678"/>
            <a:ext cx="5761765" cy="7342692"/>
          </a:xfrm>
          <a:custGeom>
            <a:avLst/>
            <a:gdLst/>
            <a:ahLst/>
            <a:cxnLst/>
            <a:rect r="r" b="b" t="t" l="l"/>
            <a:pathLst>
              <a:path h="7342692" w="5761765">
                <a:moveTo>
                  <a:pt x="0" y="0"/>
                </a:moveTo>
                <a:lnTo>
                  <a:pt x="5761765" y="0"/>
                </a:lnTo>
                <a:lnTo>
                  <a:pt x="5761765" y="7342692"/>
                </a:lnTo>
                <a:lnTo>
                  <a:pt x="0" y="7342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-1396972" y="6192631"/>
            <a:ext cx="10327364" cy="10509611"/>
          </a:xfrm>
          <a:custGeom>
            <a:avLst/>
            <a:gdLst/>
            <a:ahLst/>
            <a:cxnLst/>
            <a:rect r="r" b="b" t="t" l="l"/>
            <a:pathLst>
              <a:path h="10509611" w="10327364">
                <a:moveTo>
                  <a:pt x="0" y="0"/>
                </a:moveTo>
                <a:lnTo>
                  <a:pt x="10327364" y="0"/>
                </a:lnTo>
                <a:lnTo>
                  <a:pt x="10327364" y="10509611"/>
                </a:lnTo>
                <a:lnTo>
                  <a:pt x="0" y="105096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1474524">
            <a:off x="-2379959" y="-2492990"/>
            <a:ext cx="5062987" cy="5950092"/>
          </a:xfrm>
          <a:custGeom>
            <a:avLst/>
            <a:gdLst/>
            <a:ahLst/>
            <a:cxnLst/>
            <a:rect r="r" b="b" t="t" l="l"/>
            <a:pathLst>
              <a:path h="5950092" w="5062987">
                <a:moveTo>
                  <a:pt x="5062987" y="5950092"/>
                </a:moveTo>
                <a:lnTo>
                  <a:pt x="0" y="5950092"/>
                </a:lnTo>
                <a:lnTo>
                  <a:pt x="0" y="0"/>
                </a:lnTo>
                <a:lnTo>
                  <a:pt x="5062987" y="0"/>
                </a:lnTo>
                <a:lnTo>
                  <a:pt x="5062987" y="595009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6352680" y="6880353"/>
            <a:ext cx="5560541" cy="4114800"/>
          </a:xfrm>
          <a:custGeom>
            <a:avLst/>
            <a:gdLst/>
            <a:ahLst/>
            <a:cxnLst/>
            <a:rect r="r" b="b" t="t" l="l"/>
            <a:pathLst>
              <a:path h="4114800" w="5560541">
                <a:moveTo>
                  <a:pt x="556054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560540" y="0"/>
                </a:lnTo>
                <a:lnTo>
                  <a:pt x="556054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32390" y="3289728"/>
            <a:ext cx="6415515" cy="1237845"/>
            <a:chOff x="0" y="0"/>
            <a:chExt cx="3283857" cy="6336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3179717" cy="514226"/>
            </a:xfrm>
            <a:custGeom>
              <a:avLst/>
              <a:gdLst/>
              <a:ahLst/>
              <a:cxnLst/>
              <a:rect r="r" b="b" t="t" l="l"/>
              <a:pathLst>
                <a:path h="514226" w="3179717">
                  <a:moveTo>
                    <a:pt x="3153047" y="324996"/>
                  </a:moveTo>
                  <a:cubicBezTo>
                    <a:pt x="3153047" y="412626"/>
                    <a:pt x="3076847" y="483746"/>
                    <a:pt x="2995567" y="483746"/>
                  </a:cubicBezTo>
                  <a:lnTo>
                    <a:pt x="66040" y="483746"/>
                  </a:lnTo>
                  <a:cubicBezTo>
                    <a:pt x="43180" y="483746"/>
                    <a:pt x="20320" y="478666"/>
                    <a:pt x="0" y="469776"/>
                  </a:cubicBezTo>
                  <a:cubicBezTo>
                    <a:pt x="26670" y="497716"/>
                    <a:pt x="63500" y="514226"/>
                    <a:pt x="114393" y="514226"/>
                  </a:cubicBezTo>
                  <a:lnTo>
                    <a:pt x="3033667" y="514226"/>
                  </a:lnTo>
                  <a:cubicBezTo>
                    <a:pt x="3113677" y="514226"/>
                    <a:pt x="3179717" y="448186"/>
                    <a:pt x="3179717" y="368176"/>
                  </a:cubicBezTo>
                  <a:lnTo>
                    <a:pt x="3179717" y="95250"/>
                  </a:lnTo>
                  <a:cubicBezTo>
                    <a:pt x="3179717" y="58420"/>
                    <a:pt x="3165747" y="25400"/>
                    <a:pt x="3144157" y="0"/>
                  </a:cubicBezTo>
                  <a:cubicBezTo>
                    <a:pt x="3150507" y="16510"/>
                    <a:pt x="3153047" y="34290"/>
                    <a:pt x="3153047" y="52070"/>
                  </a:cubicBezTo>
                  <a:lnTo>
                    <a:pt x="3153047" y="324996"/>
                  </a:lnTo>
                  <a:close/>
                </a:path>
              </a:pathLst>
            </a:custGeom>
            <a:solidFill>
              <a:srgbClr val="706C61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3219087" cy="565026"/>
            </a:xfrm>
            <a:custGeom>
              <a:avLst/>
              <a:gdLst/>
              <a:ahLst/>
              <a:cxnLst/>
              <a:rect r="r" b="b" t="t" l="l"/>
              <a:pathLst>
                <a:path h="565026" w="3219087">
                  <a:moveTo>
                    <a:pt x="146050" y="565026"/>
                  </a:moveTo>
                  <a:lnTo>
                    <a:pt x="3073037" y="565026"/>
                  </a:lnTo>
                  <a:cubicBezTo>
                    <a:pt x="3153047" y="565026"/>
                    <a:pt x="3219087" y="498986"/>
                    <a:pt x="3219087" y="418976"/>
                  </a:cubicBezTo>
                  <a:lnTo>
                    <a:pt x="3219087" y="146050"/>
                  </a:lnTo>
                  <a:cubicBezTo>
                    <a:pt x="3219087" y="66040"/>
                    <a:pt x="3153047" y="0"/>
                    <a:pt x="30730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976"/>
                  </a:lnTo>
                  <a:cubicBezTo>
                    <a:pt x="0" y="500256"/>
                    <a:pt x="66040" y="565026"/>
                    <a:pt x="146050" y="565026"/>
                  </a:cubicBez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83858" cy="633606"/>
            </a:xfrm>
            <a:custGeom>
              <a:avLst/>
              <a:gdLst/>
              <a:ahLst/>
              <a:cxnLst/>
              <a:rect r="r" b="b" t="t" l="l"/>
              <a:pathLst>
                <a:path h="633606" w="3283858">
                  <a:moveTo>
                    <a:pt x="3220358" y="74930"/>
                  </a:moveTo>
                  <a:cubicBezTo>
                    <a:pt x="3192418" y="30480"/>
                    <a:pt x="3142887" y="0"/>
                    <a:pt x="30857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1676"/>
                  </a:lnTo>
                  <a:cubicBezTo>
                    <a:pt x="0" y="483746"/>
                    <a:pt x="25400" y="529466"/>
                    <a:pt x="63500" y="558676"/>
                  </a:cubicBezTo>
                  <a:cubicBezTo>
                    <a:pt x="91440" y="603126"/>
                    <a:pt x="140970" y="633606"/>
                    <a:pt x="209973" y="633606"/>
                  </a:cubicBezTo>
                  <a:lnTo>
                    <a:pt x="3125108" y="633606"/>
                  </a:lnTo>
                  <a:cubicBezTo>
                    <a:pt x="3212737" y="633606"/>
                    <a:pt x="3283858" y="562486"/>
                    <a:pt x="3283858" y="474856"/>
                  </a:cubicBezTo>
                  <a:lnTo>
                    <a:pt x="3283858" y="201930"/>
                  </a:lnTo>
                  <a:cubicBezTo>
                    <a:pt x="3283857" y="149860"/>
                    <a:pt x="3258457" y="104140"/>
                    <a:pt x="3220358" y="74930"/>
                  </a:cubicBezTo>
                  <a:close/>
                  <a:moveTo>
                    <a:pt x="12700" y="4316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085737" y="12700"/>
                  </a:lnTo>
                  <a:cubicBezTo>
                    <a:pt x="3165747" y="12700"/>
                    <a:pt x="3231787" y="78740"/>
                    <a:pt x="3231787" y="158750"/>
                  </a:cubicBezTo>
                  <a:lnTo>
                    <a:pt x="3231787" y="431676"/>
                  </a:lnTo>
                  <a:cubicBezTo>
                    <a:pt x="3231787" y="511686"/>
                    <a:pt x="3165747" y="577726"/>
                    <a:pt x="3085737" y="577726"/>
                  </a:cubicBezTo>
                  <a:lnTo>
                    <a:pt x="158750" y="577726"/>
                  </a:lnTo>
                  <a:cubicBezTo>
                    <a:pt x="78740" y="577726"/>
                    <a:pt x="12700" y="512956"/>
                    <a:pt x="12700" y="431676"/>
                  </a:cubicBezTo>
                  <a:close/>
                  <a:moveTo>
                    <a:pt x="3272427" y="474856"/>
                  </a:moveTo>
                  <a:cubicBezTo>
                    <a:pt x="3272427" y="554866"/>
                    <a:pt x="3205117" y="620906"/>
                    <a:pt x="3125108" y="620906"/>
                  </a:cubicBezTo>
                  <a:lnTo>
                    <a:pt x="209973" y="620906"/>
                  </a:lnTo>
                  <a:cubicBezTo>
                    <a:pt x="157480" y="620906"/>
                    <a:pt x="120650" y="604396"/>
                    <a:pt x="93980" y="576456"/>
                  </a:cubicBezTo>
                  <a:cubicBezTo>
                    <a:pt x="114300" y="585346"/>
                    <a:pt x="135890" y="590426"/>
                    <a:pt x="160020" y="590426"/>
                  </a:cubicBezTo>
                  <a:lnTo>
                    <a:pt x="3087008" y="590426"/>
                  </a:lnTo>
                  <a:cubicBezTo>
                    <a:pt x="3174637" y="590426"/>
                    <a:pt x="3245758" y="519306"/>
                    <a:pt x="3245758" y="431676"/>
                  </a:cubicBezTo>
                  <a:lnTo>
                    <a:pt x="3245758" y="158750"/>
                  </a:lnTo>
                  <a:cubicBezTo>
                    <a:pt x="3245758" y="140970"/>
                    <a:pt x="3241947" y="123190"/>
                    <a:pt x="3236867" y="106680"/>
                  </a:cubicBezTo>
                  <a:cubicBezTo>
                    <a:pt x="3258458" y="132080"/>
                    <a:pt x="3272427" y="165100"/>
                    <a:pt x="3272427" y="201930"/>
                  </a:cubicBezTo>
                  <a:lnTo>
                    <a:pt x="3272427" y="474856"/>
                  </a:lnTo>
                  <a:close/>
                </a:path>
              </a:pathLst>
            </a:custGeom>
            <a:solidFill>
              <a:srgbClr val="706C6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593250" y="3166908"/>
            <a:ext cx="6415515" cy="1237845"/>
            <a:chOff x="0" y="0"/>
            <a:chExt cx="3283857" cy="6336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2710" y="106680"/>
              <a:ext cx="3179717" cy="514226"/>
            </a:xfrm>
            <a:custGeom>
              <a:avLst/>
              <a:gdLst/>
              <a:ahLst/>
              <a:cxnLst/>
              <a:rect r="r" b="b" t="t" l="l"/>
              <a:pathLst>
                <a:path h="514226" w="3179717">
                  <a:moveTo>
                    <a:pt x="3153047" y="324996"/>
                  </a:moveTo>
                  <a:cubicBezTo>
                    <a:pt x="3153047" y="412626"/>
                    <a:pt x="3076847" y="483746"/>
                    <a:pt x="2995567" y="483746"/>
                  </a:cubicBezTo>
                  <a:lnTo>
                    <a:pt x="66040" y="483746"/>
                  </a:lnTo>
                  <a:cubicBezTo>
                    <a:pt x="43180" y="483746"/>
                    <a:pt x="20320" y="478666"/>
                    <a:pt x="0" y="469776"/>
                  </a:cubicBezTo>
                  <a:cubicBezTo>
                    <a:pt x="26670" y="497716"/>
                    <a:pt x="63500" y="514226"/>
                    <a:pt x="114393" y="514226"/>
                  </a:cubicBezTo>
                  <a:lnTo>
                    <a:pt x="3033667" y="514226"/>
                  </a:lnTo>
                  <a:cubicBezTo>
                    <a:pt x="3113677" y="514226"/>
                    <a:pt x="3179717" y="448186"/>
                    <a:pt x="3179717" y="368176"/>
                  </a:cubicBezTo>
                  <a:lnTo>
                    <a:pt x="3179717" y="95250"/>
                  </a:lnTo>
                  <a:cubicBezTo>
                    <a:pt x="3179717" y="58420"/>
                    <a:pt x="3165747" y="25400"/>
                    <a:pt x="3144157" y="0"/>
                  </a:cubicBezTo>
                  <a:cubicBezTo>
                    <a:pt x="3150507" y="16510"/>
                    <a:pt x="3153047" y="34290"/>
                    <a:pt x="3153047" y="52070"/>
                  </a:cubicBezTo>
                  <a:lnTo>
                    <a:pt x="3153047" y="324996"/>
                  </a:lnTo>
                  <a:close/>
                </a:path>
              </a:pathLst>
            </a:custGeom>
            <a:solidFill>
              <a:srgbClr val="706C6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3219087" cy="565026"/>
            </a:xfrm>
            <a:custGeom>
              <a:avLst/>
              <a:gdLst/>
              <a:ahLst/>
              <a:cxnLst/>
              <a:rect r="r" b="b" t="t" l="l"/>
              <a:pathLst>
                <a:path h="565026" w="3219087">
                  <a:moveTo>
                    <a:pt x="146050" y="565026"/>
                  </a:moveTo>
                  <a:lnTo>
                    <a:pt x="3073037" y="565026"/>
                  </a:lnTo>
                  <a:cubicBezTo>
                    <a:pt x="3153047" y="565026"/>
                    <a:pt x="3219087" y="498986"/>
                    <a:pt x="3219087" y="418976"/>
                  </a:cubicBezTo>
                  <a:lnTo>
                    <a:pt x="3219087" y="146050"/>
                  </a:lnTo>
                  <a:cubicBezTo>
                    <a:pt x="3219087" y="66040"/>
                    <a:pt x="3153047" y="0"/>
                    <a:pt x="30730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976"/>
                  </a:lnTo>
                  <a:cubicBezTo>
                    <a:pt x="0" y="500256"/>
                    <a:pt x="66040" y="565026"/>
                    <a:pt x="146050" y="565026"/>
                  </a:cubicBez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83858" cy="633606"/>
            </a:xfrm>
            <a:custGeom>
              <a:avLst/>
              <a:gdLst/>
              <a:ahLst/>
              <a:cxnLst/>
              <a:rect r="r" b="b" t="t" l="l"/>
              <a:pathLst>
                <a:path h="633606" w="3283858">
                  <a:moveTo>
                    <a:pt x="3220358" y="74930"/>
                  </a:moveTo>
                  <a:cubicBezTo>
                    <a:pt x="3192418" y="30480"/>
                    <a:pt x="3142887" y="0"/>
                    <a:pt x="30857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1676"/>
                  </a:lnTo>
                  <a:cubicBezTo>
                    <a:pt x="0" y="483746"/>
                    <a:pt x="25400" y="529466"/>
                    <a:pt x="63500" y="558676"/>
                  </a:cubicBezTo>
                  <a:cubicBezTo>
                    <a:pt x="91440" y="603126"/>
                    <a:pt x="140970" y="633606"/>
                    <a:pt x="209973" y="633606"/>
                  </a:cubicBezTo>
                  <a:lnTo>
                    <a:pt x="3125108" y="633606"/>
                  </a:lnTo>
                  <a:cubicBezTo>
                    <a:pt x="3212737" y="633606"/>
                    <a:pt x="3283858" y="562486"/>
                    <a:pt x="3283858" y="474856"/>
                  </a:cubicBezTo>
                  <a:lnTo>
                    <a:pt x="3283858" y="201930"/>
                  </a:lnTo>
                  <a:cubicBezTo>
                    <a:pt x="3283857" y="149860"/>
                    <a:pt x="3258457" y="104140"/>
                    <a:pt x="3220358" y="74930"/>
                  </a:cubicBezTo>
                  <a:close/>
                  <a:moveTo>
                    <a:pt x="12700" y="4316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085737" y="12700"/>
                  </a:lnTo>
                  <a:cubicBezTo>
                    <a:pt x="3165747" y="12700"/>
                    <a:pt x="3231787" y="78740"/>
                    <a:pt x="3231787" y="158750"/>
                  </a:cubicBezTo>
                  <a:lnTo>
                    <a:pt x="3231787" y="431676"/>
                  </a:lnTo>
                  <a:cubicBezTo>
                    <a:pt x="3231787" y="511686"/>
                    <a:pt x="3165747" y="577726"/>
                    <a:pt x="3085737" y="577726"/>
                  </a:cubicBezTo>
                  <a:lnTo>
                    <a:pt x="158750" y="577726"/>
                  </a:lnTo>
                  <a:cubicBezTo>
                    <a:pt x="78740" y="577726"/>
                    <a:pt x="12700" y="512956"/>
                    <a:pt x="12700" y="431676"/>
                  </a:cubicBezTo>
                  <a:close/>
                  <a:moveTo>
                    <a:pt x="3272427" y="474856"/>
                  </a:moveTo>
                  <a:cubicBezTo>
                    <a:pt x="3272427" y="554866"/>
                    <a:pt x="3205117" y="620906"/>
                    <a:pt x="3125108" y="620906"/>
                  </a:cubicBezTo>
                  <a:lnTo>
                    <a:pt x="209973" y="620906"/>
                  </a:lnTo>
                  <a:cubicBezTo>
                    <a:pt x="157480" y="620906"/>
                    <a:pt x="120650" y="604396"/>
                    <a:pt x="93980" y="576456"/>
                  </a:cubicBezTo>
                  <a:cubicBezTo>
                    <a:pt x="114300" y="585346"/>
                    <a:pt x="135890" y="590426"/>
                    <a:pt x="160020" y="590426"/>
                  </a:cubicBezTo>
                  <a:lnTo>
                    <a:pt x="3087008" y="590426"/>
                  </a:lnTo>
                  <a:cubicBezTo>
                    <a:pt x="3174637" y="590426"/>
                    <a:pt x="3245758" y="519306"/>
                    <a:pt x="3245758" y="431676"/>
                  </a:cubicBezTo>
                  <a:lnTo>
                    <a:pt x="3245758" y="158750"/>
                  </a:lnTo>
                  <a:cubicBezTo>
                    <a:pt x="3245758" y="140970"/>
                    <a:pt x="3241947" y="123190"/>
                    <a:pt x="3236867" y="106680"/>
                  </a:cubicBezTo>
                  <a:cubicBezTo>
                    <a:pt x="3258458" y="132080"/>
                    <a:pt x="3272427" y="165100"/>
                    <a:pt x="3272427" y="201930"/>
                  </a:cubicBezTo>
                  <a:lnTo>
                    <a:pt x="3272427" y="474856"/>
                  </a:lnTo>
                  <a:close/>
                </a:path>
              </a:pathLst>
            </a:custGeom>
            <a:solidFill>
              <a:srgbClr val="706C61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276729" y="4878869"/>
            <a:ext cx="6171176" cy="2407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Labor: $3,100 (if salaried employees)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Hubspot subscription: $400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Semrush subscription: $250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Google Analytics: Free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Total: $3,750</a:t>
            </a:r>
          </a:p>
          <a:p>
            <a:pPr>
              <a:lnSpc>
                <a:spcPts val="320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1028706" y="4878869"/>
            <a:ext cx="1757984" cy="2407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Likes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Comments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Followers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Shares</a:t>
            </a:r>
          </a:p>
          <a:p>
            <a:pPr>
              <a:lnSpc>
                <a:spcPts val="3209"/>
              </a:lnSpc>
            </a:pPr>
          </a:p>
          <a:p>
            <a:pPr>
              <a:lnSpc>
                <a:spcPts val="320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458321" y="3711654"/>
            <a:ext cx="5724290" cy="289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sz="2011">
                <a:solidFill>
                  <a:srgbClr val="1A5DAC"/>
                </a:solidFill>
                <a:latin typeface="Gatwick Bold"/>
              </a:rPr>
              <a:t>ESTIMATED COST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28706" y="3571796"/>
            <a:ext cx="5572756" cy="323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8"/>
              </a:lnSpc>
            </a:pPr>
            <a:r>
              <a:rPr lang="en-US" sz="2228">
                <a:solidFill>
                  <a:srgbClr val="1A5DAC"/>
                </a:solidFill>
                <a:latin typeface="Gatwick Bold"/>
              </a:rPr>
              <a:t>KEY METRICS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969883" y="4878869"/>
            <a:ext cx="3038883" cy="2006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Website Traffic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Click through rate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Scam reports</a:t>
            </a:r>
          </a:p>
          <a:p>
            <a:pPr>
              <a:lnSpc>
                <a:spcPts val="3209"/>
              </a:lnSpc>
            </a:pPr>
            <a:r>
              <a:rPr lang="en-US" sz="2468">
                <a:solidFill>
                  <a:srgbClr val="1A5DAC"/>
                </a:solidFill>
                <a:latin typeface="Arimo"/>
              </a:rPr>
              <a:t>Unique Opens</a:t>
            </a:r>
          </a:p>
          <a:p>
            <a:pPr>
              <a:lnSpc>
                <a:spcPts val="320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62165" y="424202"/>
            <a:ext cx="11763671" cy="1530983"/>
            <a:chOff x="0" y="0"/>
            <a:chExt cx="12029114" cy="15655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1965614" cy="1502029"/>
            </a:xfrm>
            <a:custGeom>
              <a:avLst/>
              <a:gdLst/>
              <a:ahLst/>
              <a:cxnLst/>
              <a:rect r="r" b="b" t="t" l="l"/>
              <a:pathLst>
                <a:path h="1502029" w="11965614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FAD209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29114" cy="1565529"/>
            </a:xfrm>
            <a:custGeom>
              <a:avLst/>
              <a:gdLst/>
              <a:ahLst/>
              <a:cxnLst/>
              <a:rect r="r" b="b" t="t" l="l"/>
              <a:pathLst>
                <a:path h="1565529" w="12029114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FDFDF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2243541"/>
            <a:ext cx="18288000" cy="8043459"/>
          </a:xfrm>
          <a:custGeom>
            <a:avLst/>
            <a:gdLst/>
            <a:ahLst/>
            <a:cxnLst/>
            <a:rect r="r" b="b" t="t" l="l"/>
            <a:pathLst>
              <a:path h="8043459" w="18288000">
                <a:moveTo>
                  <a:pt x="0" y="0"/>
                </a:moveTo>
                <a:lnTo>
                  <a:pt x="18288000" y="0"/>
                </a:lnTo>
                <a:lnTo>
                  <a:pt x="18288000" y="8043459"/>
                </a:lnTo>
                <a:lnTo>
                  <a:pt x="0" y="80434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49299" y="1005864"/>
            <a:ext cx="9589403" cy="462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3674">
                <a:solidFill>
                  <a:srgbClr val="1A5DAC"/>
                </a:solidFill>
                <a:latin typeface="Gatwick Bold"/>
              </a:rPr>
              <a:t>CONTENT CALENDAR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6858">
            <a:off x="16814927" y="7690746"/>
            <a:ext cx="4418353" cy="5192509"/>
          </a:xfrm>
          <a:custGeom>
            <a:avLst/>
            <a:gdLst/>
            <a:ahLst/>
            <a:cxnLst/>
            <a:rect r="r" b="b" t="t" l="l"/>
            <a:pathLst>
              <a:path h="5192509" w="4418353">
                <a:moveTo>
                  <a:pt x="0" y="0"/>
                </a:moveTo>
                <a:lnTo>
                  <a:pt x="4418353" y="0"/>
                </a:lnTo>
                <a:lnTo>
                  <a:pt x="4418353" y="5192508"/>
                </a:lnTo>
                <a:lnTo>
                  <a:pt x="0" y="519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70787">
            <a:off x="-2164837" y="-2320398"/>
            <a:ext cx="4943827" cy="4107871"/>
          </a:xfrm>
          <a:custGeom>
            <a:avLst/>
            <a:gdLst/>
            <a:ahLst/>
            <a:cxnLst/>
            <a:rect r="r" b="b" t="t" l="l"/>
            <a:pathLst>
              <a:path h="4107871" w="4943827">
                <a:moveTo>
                  <a:pt x="0" y="0"/>
                </a:moveTo>
                <a:lnTo>
                  <a:pt x="4943827" y="0"/>
                </a:lnTo>
                <a:lnTo>
                  <a:pt x="4943827" y="4107871"/>
                </a:lnTo>
                <a:lnTo>
                  <a:pt x="0" y="4107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91722" y="1507828"/>
            <a:ext cx="3173249" cy="1075716"/>
            <a:chOff x="0" y="0"/>
            <a:chExt cx="1624265" cy="5506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520125" cy="431238"/>
            </a:xfrm>
            <a:custGeom>
              <a:avLst/>
              <a:gdLst/>
              <a:ahLst/>
              <a:cxnLst/>
              <a:rect r="r" b="b" t="t" l="l"/>
              <a:pathLst>
                <a:path h="431238" w="1520125">
                  <a:moveTo>
                    <a:pt x="1493455" y="242008"/>
                  </a:moveTo>
                  <a:cubicBezTo>
                    <a:pt x="1493455" y="329638"/>
                    <a:pt x="1417255" y="400758"/>
                    <a:pt x="133597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816" y="431238"/>
                  </a:cubicBezTo>
                  <a:lnTo>
                    <a:pt x="1374075" y="431238"/>
                  </a:lnTo>
                  <a:cubicBezTo>
                    <a:pt x="1454085" y="431238"/>
                    <a:pt x="1520125" y="365198"/>
                    <a:pt x="1520125" y="285188"/>
                  </a:cubicBezTo>
                  <a:lnTo>
                    <a:pt x="1520125" y="95250"/>
                  </a:lnTo>
                  <a:cubicBezTo>
                    <a:pt x="1520125" y="58420"/>
                    <a:pt x="1506155" y="25400"/>
                    <a:pt x="1484565" y="0"/>
                  </a:cubicBezTo>
                  <a:cubicBezTo>
                    <a:pt x="1490915" y="16510"/>
                    <a:pt x="1493455" y="34290"/>
                    <a:pt x="1493455" y="52070"/>
                  </a:cubicBezTo>
                  <a:lnTo>
                    <a:pt x="1493455" y="242008"/>
                  </a:lnTo>
                  <a:close/>
                </a:path>
              </a:pathLst>
            </a:custGeom>
            <a:solidFill>
              <a:srgbClr val="FAD20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559495" cy="482038"/>
            </a:xfrm>
            <a:custGeom>
              <a:avLst/>
              <a:gdLst/>
              <a:ahLst/>
              <a:cxnLst/>
              <a:rect r="r" b="b" t="t" l="l"/>
              <a:pathLst>
                <a:path h="482038" w="1559495">
                  <a:moveTo>
                    <a:pt x="146050" y="482038"/>
                  </a:moveTo>
                  <a:lnTo>
                    <a:pt x="1413445" y="482038"/>
                  </a:lnTo>
                  <a:cubicBezTo>
                    <a:pt x="1493455" y="482038"/>
                    <a:pt x="1559495" y="415998"/>
                    <a:pt x="1559495" y="335988"/>
                  </a:cubicBezTo>
                  <a:lnTo>
                    <a:pt x="1559495" y="146050"/>
                  </a:lnTo>
                  <a:cubicBezTo>
                    <a:pt x="1559495" y="66040"/>
                    <a:pt x="1493455" y="0"/>
                    <a:pt x="141344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4265" cy="550618"/>
            </a:xfrm>
            <a:custGeom>
              <a:avLst/>
              <a:gdLst/>
              <a:ahLst/>
              <a:cxnLst/>
              <a:rect r="r" b="b" t="t" l="l"/>
              <a:pathLst>
                <a:path h="550618" w="1624265">
                  <a:moveTo>
                    <a:pt x="1560765" y="74930"/>
                  </a:moveTo>
                  <a:cubicBezTo>
                    <a:pt x="1532825" y="30480"/>
                    <a:pt x="1483295" y="0"/>
                    <a:pt x="142614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745" y="550618"/>
                  </a:cubicBezTo>
                  <a:lnTo>
                    <a:pt x="1465515" y="550618"/>
                  </a:lnTo>
                  <a:cubicBezTo>
                    <a:pt x="1553145" y="550618"/>
                    <a:pt x="1624265" y="479498"/>
                    <a:pt x="1624265" y="391868"/>
                  </a:cubicBezTo>
                  <a:lnTo>
                    <a:pt x="1624265" y="201930"/>
                  </a:lnTo>
                  <a:cubicBezTo>
                    <a:pt x="1624265" y="149860"/>
                    <a:pt x="1598865" y="104140"/>
                    <a:pt x="156076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26145" y="12700"/>
                  </a:lnTo>
                  <a:cubicBezTo>
                    <a:pt x="1506155" y="12700"/>
                    <a:pt x="1572195" y="78740"/>
                    <a:pt x="1572195" y="158750"/>
                  </a:cubicBezTo>
                  <a:lnTo>
                    <a:pt x="1572195" y="348688"/>
                  </a:lnTo>
                  <a:cubicBezTo>
                    <a:pt x="1572195" y="428698"/>
                    <a:pt x="1506155" y="494738"/>
                    <a:pt x="142614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612835" y="391868"/>
                  </a:moveTo>
                  <a:cubicBezTo>
                    <a:pt x="1612835" y="471878"/>
                    <a:pt x="1545525" y="537918"/>
                    <a:pt x="1465515" y="537918"/>
                  </a:cubicBezTo>
                  <a:lnTo>
                    <a:pt x="19774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427415" y="507438"/>
                  </a:lnTo>
                  <a:cubicBezTo>
                    <a:pt x="1515045" y="507438"/>
                    <a:pt x="1586165" y="436318"/>
                    <a:pt x="1586165" y="348688"/>
                  </a:cubicBezTo>
                  <a:lnTo>
                    <a:pt x="1586165" y="158750"/>
                  </a:lnTo>
                  <a:cubicBezTo>
                    <a:pt x="1586165" y="140970"/>
                    <a:pt x="1582355" y="123190"/>
                    <a:pt x="1577275" y="106680"/>
                  </a:cubicBezTo>
                  <a:cubicBezTo>
                    <a:pt x="1598865" y="132080"/>
                    <a:pt x="1612835" y="165100"/>
                    <a:pt x="1612835" y="201930"/>
                  </a:cubicBezTo>
                  <a:lnTo>
                    <a:pt x="1612835" y="391868"/>
                  </a:lnTo>
                  <a:close/>
                </a:path>
              </a:pathLst>
            </a:custGeom>
            <a:solidFill>
              <a:srgbClr val="FAD20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447532" y="1440654"/>
            <a:ext cx="3173249" cy="1075716"/>
            <a:chOff x="0" y="0"/>
            <a:chExt cx="1624265" cy="55061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2710" y="106680"/>
              <a:ext cx="1520125" cy="431238"/>
            </a:xfrm>
            <a:custGeom>
              <a:avLst/>
              <a:gdLst/>
              <a:ahLst/>
              <a:cxnLst/>
              <a:rect r="r" b="b" t="t" l="l"/>
              <a:pathLst>
                <a:path h="431238" w="1520125">
                  <a:moveTo>
                    <a:pt x="1493455" y="242008"/>
                  </a:moveTo>
                  <a:cubicBezTo>
                    <a:pt x="1493455" y="329638"/>
                    <a:pt x="1417255" y="400758"/>
                    <a:pt x="133597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816" y="431238"/>
                  </a:cubicBezTo>
                  <a:lnTo>
                    <a:pt x="1374075" y="431238"/>
                  </a:lnTo>
                  <a:cubicBezTo>
                    <a:pt x="1454085" y="431238"/>
                    <a:pt x="1520125" y="365198"/>
                    <a:pt x="1520125" y="285188"/>
                  </a:cubicBezTo>
                  <a:lnTo>
                    <a:pt x="1520125" y="95250"/>
                  </a:lnTo>
                  <a:cubicBezTo>
                    <a:pt x="1520125" y="58420"/>
                    <a:pt x="1506155" y="25400"/>
                    <a:pt x="1484565" y="0"/>
                  </a:cubicBezTo>
                  <a:cubicBezTo>
                    <a:pt x="1490915" y="16510"/>
                    <a:pt x="1493455" y="34290"/>
                    <a:pt x="1493455" y="52070"/>
                  </a:cubicBezTo>
                  <a:lnTo>
                    <a:pt x="1493455" y="242008"/>
                  </a:lnTo>
                  <a:close/>
                </a:path>
              </a:pathLst>
            </a:custGeom>
            <a:solidFill>
              <a:srgbClr val="FAD209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1559495" cy="482038"/>
            </a:xfrm>
            <a:custGeom>
              <a:avLst/>
              <a:gdLst/>
              <a:ahLst/>
              <a:cxnLst/>
              <a:rect r="r" b="b" t="t" l="l"/>
              <a:pathLst>
                <a:path h="482038" w="1559495">
                  <a:moveTo>
                    <a:pt x="146050" y="482038"/>
                  </a:moveTo>
                  <a:lnTo>
                    <a:pt x="1413445" y="482038"/>
                  </a:lnTo>
                  <a:cubicBezTo>
                    <a:pt x="1493455" y="482038"/>
                    <a:pt x="1559495" y="415998"/>
                    <a:pt x="1559495" y="335988"/>
                  </a:cubicBezTo>
                  <a:lnTo>
                    <a:pt x="1559495" y="146050"/>
                  </a:lnTo>
                  <a:cubicBezTo>
                    <a:pt x="1559495" y="66040"/>
                    <a:pt x="1493455" y="0"/>
                    <a:pt x="141344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24265" cy="550618"/>
            </a:xfrm>
            <a:custGeom>
              <a:avLst/>
              <a:gdLst/>
              <a:ahLst/>
              <a:cxnLst/>
              <a:rect r="r" b="b" t="t" l="l"/>
              <a:pathLst>
                <a:path h="550618" w="1624265">
                  <a:moveTo>
                    <a:pt x="1560765" y="74930"/>
                  </a:moveTo>
                  <a:cubicBezTo>
                    <a:pt x="1532825" y="30480"/>
                    <a:pt x="1483295" y="0"/>
                    <a:pt x="142614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745" y="550618"/>
                  </a:cubicBezTo>
                  <a:lnTo>
                    <a:pt x="1465515" y="550618"/>
                  </a:lnTo>
                  <a:cubicBezTo>
                    <a:pt x="1553145" y="550618"/>
                    <a:pt x="1624265" y="479498"/>
                    <a:pt x="1624265" y="391868"/>
                  </a:cubicBezTo>
                  <a:lnTo>
                    <a:pt x="1624265" y="201930"/>
                  </a:lnTo>
                  <a:cubicBezTo>
                    <a:pt x="1624265" y="149860"/>
                    <a:pt x="1598865" y="104140"/>
                    <a:pt x="156076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26145" y="12700"/>
                  </a:lnTo>
                  <a:cubicBezTo>
                    <a:pt x="1506155" y="12700"/>
                    <a:pt x="1572195" y="78740"/>
                    <a:pt x="1572195" y="158750"/>
                  </a:cubicBezTo>
                  <a:lnTo>
                    <a:pt x="1572195" y="348688"/>
                  </a:lnTo>
                  <a:cubicBezTo>
                    <a:pt x="1572195" y="428698"/>
                    <a:pt x="1506155" y="494738"/>
                    <a:pt x="142614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612835" y="391868"/>
                  </a:moveTo>
                  <a:cubicBezTo>
                    <a:pt x="1612835" y="471878"/>
                    <a:pt x="1545525" y="537918"/>
                    <a:pt x="1465515" y="537918"/>
                  </a:cubicBezTo>
                  <a:lnTo>
                    <a:pt x="19774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427415" y="507438"/>
                  </a:lnTo>
                  <a:cubicBezTo>
                    <a:pt x="1515045" y="507438"/>
                    <a:pt x="1586165" y="436318"/>
                    <a:pt x="1586165" y="348688"/>
                  </a:cubicBezTo>
                  <a:lnTo>
                    <a:pt x="1586165" y="158750"/>
                  </a:lnTo>
                  <a:cubicBezTo>
                    <a:pt x="1586165" y="140970"/>
                    <a:pt x="1582355" y="123190"/>
                    <a:pt x="1577275" y="106680"/>
                  </a:cubicBezTo>
                  <a:cubicBezTo>
                    <a:pt x="1598865" y="132080"/>
                    <a:pt x="1612835" y="165100"/>
                    <a:pt x="1612835" y="201930"/>
                  </a:cubicBezTo>
                  <a:lnTo>
                    <a:pt x="1612835" y="391868"/>
                  </a:lnTo>
                  <a:close/>
                </a:path>
              </a:pathLst>
            </a:custGeom>
            <a:solidFill>
              <a:srgbClr val="FAD20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557375" y="1461618"/>
            <a:ext cx="3173249" cy="1075716"/>
            <a:chOff x="0" y="0"/>
            <a:chExt cx="1624265" cy="55061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2710" y="106680"/>
              <a:ext cx="1520125" cy="431238"/>
            </a:xfrm>
            <a:custGeom>
              <a:avLst/>
              <a:gdLst/>
              <a:ahLst/>
              <a:cxnLst/>
              <a:rect r="r" b="b" t="t" l="l"/>
              <a:pathLst>
                <a:path h="431238" w="1520125">
                  <a:moveTo>
                    <a:pt x="1493455" y="242008"/>
                  </a:moveTo>
                  <a:cubicBezTo>
                    <a:pt x="1493455" y="329638"/>
                    <a:pt x="1417255" y="400758"/>
                    <a:pt x="133597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816" y="431238"/>
                  </a:cubicBezTo>
                  <a:lnTo>
                    <a:pt x="1374075" y="431238"/>
                  </a:lnTo>
                  <a:cubicBezTo>
                    <a:pt x="1454085" y="431238"/>
                    <a:pt x="1520125" y="365198"/>
                    <a:pt x="1520125" y="285188"/>
                  </a:cubicBezTo>
                  <a:lnTo>
                    <a:pt x="1520125" y="95250"/>
                  </a:lnTo>
                  <a:cubicBezTo>
                    <a:pt x="1520125" y="58420"/>
                    <a:pt x="1506155" y="25400"/>
                    <a:pt x="1484565" y="0"/>
                  </a:cubicBezTo>
                  <a:cubicBezTo>
                    <a:pt x="1490915" y="16510"/>
                    <a:pt x="1493455" y="34290"/>
                    <a:pt x="1493455" y="52070"/>
                  </a:cubicBezTo>
                  <a:lnTo>
                    <a:pt x="1493455" y="242008"/>
                  </a:lnTo>
                  <a:close/>
                </a:path>
              </a:pathLst>
            </a:custGeom>
            <a:solidFill>
              <a:srgbClr val="FAD209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1559495" cy="482038"/>
            </a:xfrm>
            <a:custGeom>
              <a:avLst/>
              <a:gdLst/>
              <a:ahLst/>
              <a:cxnLst/>
              <a:rect r="r" b="b" t="t" l="l"/>
              <a:pathLst>
                <a:path h="482038" w="1559495">
                  <a:moveTo>
                    <a:pt x="146050" y="482038"/>
                  </a:moveTo>
                  <a:lnTo>
                    <a:pt x="1413445" y="482038"/>
                  </a:lnTo>
                  <a:cubicBezTo>
                    <a:pt x="1493455" y="482038"/>
                    <a:pt x="1559495" y="415998"/>
                    <a:pt x="1559495" y="335988"/>
                  </a:cubicBezTo>
                  <a:lnTo>
                    <a:pt x="1559495" y="146050"/>
                  </a:lnTo>
                  <a:cubicBezTo>
                    <a:pt x="1559495" y="66040"/>
                    <a:pt x="1493455" y="0"/>
                    <a:pt x="141344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24265" cy="550618"/>
            </a:xfrm>
            <a:custGeom>
              <a:avLst/>
              <a:gdLst/>
              <a:ahLst/>
              <a:cxnLst/>
              <a:rect r="r" b="b" t="t" l="l"/>
              <a:pathLst>
                <a:path h="550618" w="1624265">
                  <a:moveTo>
                    <a:pt x="1560765" y="74930"/>
                  </a:moveTo>
                  <a:cubicBezTo>
                    <a:pt x="1532825" y="30480"/>
                    <a:pt x="1483295" y="0"/>
                    <a:pt x="142614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745" y="550618"/>
                  </a:cubicBezTo>
                  <a:lnTo>
                    <a:pt x="1465515" y="550618"/>
                  </a:lnTo>
                  <a:cubicBezTo>
                    <a:pt x="1553145" y="550618"/>
                    <a:pt x="1624265" y="479498"/>
                    <a:pt x="1624265" y="391868"/>
                  </a:cubicBezTo>
                  <a:lnTo>
                    <a:pt x="1624265" y="201930"/>
                  </a:lnTo>
                  <a:cubicBezTo>
                    <a:pt x="1624265" y="149860"/>
                    <a:pt x="1598865" y="104140"/>
                    <a:pt x="156076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26145" y="12700"/>
                  </a:lnTo>
                  <a:cubicBezTo>
                    <a:pt x="1506155" y="12700"/>
                    <a:pt x="1572195" y="78740"/>
                    <a:pt x="1572195" y="158750"/>
                  </a:cubicBezTo>
                  <a:lnTo>
                    <a:pt x="1572195" y="348688"/>
                  </a:lnTo>
                  <a:cubicBezTo>
                    <a:pt x="1572195" y="428698"/>
                    <a:pt x="1506155" y="494738"/>
                    <a:pt x="142614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612835" y="391868"/>
                  </a:moveTo>
                  <a:cubicBezTo>
                    <a:pt x="1612835" y="471878"/>
                    <a:pt x="1545525" y="537918"/>
                    <a:pt x="1465515" y="537918"/>
                  </a:cubicBezTo>
                  <a:lnTo>
                    <a:pt x="19774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427415" y="507438"/>
                  </a:lnTo>
                  <a:cubicBezTo>
                    <a:pt x="1515045" y="507438"/>
                    <a:pt x="1586165" y="436318"/>
                    <a:pt x="1586165" y="348688"/>
                  </a:cubicBezTo>
                  <a:lnTo>
                    <a:pt x="1586165" y="158750"/>
                  </a:lnTo>
                  <a:cubicBezTo>
                    <a:pt x="1586165" y="140970"/>
                    <a:pt x="1582355" y="123190"/>
                    <a:pt x="1577275" y="106680"/>
                  </a:cubicBezTo>
                  <a:cubicBezTo>
                    <a:pt x="1598865" y="132080"/>
                    <a:pt x="1612835" y="165100"/>
                    <a:pt x="1612835" y="201930"/>
                  </a:cubicBezTo>
                  <a:lnTo>
                    <a:pt x="1612835" y="391868"/>
                  </a:lnTo>
                  <a:close/>
                </a:path>
              </a:pathLst>
            </a:custGeom>
            <a:solidFill>
              <a:srgbClr val="FAD209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719889" y="2751456"/>
            <a:ext cx="4516916" cy="7035197"/>
          </a:xfrm>
          <a:custGeom>
            <a:avLst/>
            <a:gdLst/>
            <a:ahLst/>
            <a:cxnLst/>
            <a:rect r="r" b="b" t="t" l="l"/>
            <a:pathLst>
              <a:path h="7035197" w="4516916">
                <a:moveTo>
                  <a:pt x="0" y="0"/>
                </a:moveTo>
                <a:lnTo>
                  <a:pt x="4516916" y="0"/>
                </a:lnTo>
                <a:lnTo>
                  <a:pt x="4516916" y="7035197"/>
                </a:lnTo>
                <a:lnTo>
                  <a:pt x="0" y="7035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626402" y="2751456"/>
            <a:ext cx="7035197" cy="7035197"/>
          </a:xfrm>
          <a:custGeom>
            <a:avLst/>
            <a:gdLst/>
            <a:ahLst/>
            <a:cxnLst/>
            <a:rect r="r" b="b" t="t" l="l"/>
            <a:pathLst>
              <a:path h="7035197" w="7035197">
                <a:moveTo>
                  <a:pt x="0" y="0"/>
                </a:moveTo>
                <a:lnTo>
                  <a:pt x="7035196" y="0"/>
                </a:lnTo>
                <a:lnTo>
                  <a:pt x="7035196" y="7035197"/>
                </a:lnTo>
                <a:lnTo>
                  <a:pt x="0" y="70351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052123" y="2659245"/>
            <a:ext cx="3964066" cy="6988987"/>
          </a:xfrm>
          <a:custGeom>
            <a:avLst/>
            <a:gdLst/>
            <a:ahLst/>
            <a:cxnLst/>
            <a:rect r="r" b="b" t="t" l="l"/>
            <a:pathLst>
              <a:path h="6988987" w="3964066">
                <a:moveTo>
                  <a:pt x="0" y="0"/>
                </a:moveTo>
                <a:lnTo>
                  <a:pt x="3964066" y="0"/>
                </a:lnTo>
                <a:lnTo>
                  <a:pt x="3964066" y="6988987"/>
                </a:lnTo>
                <a:lnTo>
                  <a:pt x="0" y="69889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035323" y="468807"/>
            <a:ext cx="9143083" cy="624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7"/>
              </a:lnSpc>
            </a:pPr>
            <a:r>
              <a:rPr lang="en-US" sz="4984">
                <a:solidFill>
                  <a:srgbClr val="585449"/>
                </a:solidFill>
                <a:latin typeface="Gatwick Bold"/>
              </a:rPr>
              <a:t>CONTENT SAMPLES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52627" y="1704342"/>
            <a:ext cx="2451440" cy="59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8"/>
              </a:lnSpc>
            </a:pPr>
            <a:r>
              <a:rPr lang="en-US" sz="2238">
                <a:solidFill>
                  <a:srgbClr val="FAD209"/>
                </a:solidFill>
                <a:latin typeface="Gatwick Bold"/>
              </a:rPr>
              <a:t>EMAIL MARKETING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808436" y="1596070"/>
            <a:ext cx="2451440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2475">
                <a:solidFill>
                  <a:srgbClr val="FAD209"/>
                </a:solidFill>
                <a:latin typeface="Gatwick Bold"/>
              </a:rPr>
              <a:t>CAMPAIGN VIDEO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918280" y="1668609"/>
            <a:ext cx="2451440" cy="57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2163">
                <a:solidFill>
                  <a:srgbClr val="FAD209"/>
                </a:solidFill>
                <a:latin typeface="Gatwick Bold"/>
              </a:rPr>
              <a:t>SOCIAL MEDIA POST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968190" y="9743482"/>
            <a:ext cx="2131933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u="sng">
                <a:solidFill>
                  <a:srgbClr val="706C61"/>
                </a:solidFill>
                <a:latin typeface="Arimo"/>
                <a:hlinkClick r:id="rId9" tooltip="https://www.youtube.com/shorts/YDmckPStKbo"/>
              </a:rPr>
              <a:t>Click here for video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51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82338" y="5994856"/>
            <a:ext cx="21852675" cy="5244642"/>
          </a:xfrm>
          <a:custGeom>
            <a:avLst/>
            <a:gdLst/>
            <a:ahLst/>
            <a:cxnLst/>
            <a:rect r="r" b="b" t="t" l="l"/>
            <a:pathLst>
              <a:path h="5244642" w="21852675">
                <a:moveTo>
                  <a:pt x="0" y="0"/>
                </a:moveTo>
                <a:lnTo>
                  <a:pt x="21852676" y="0"/>
                </a:lnTo>
                <a:lnTo>
                  <a:pt x="21852676" y="5244642"/>
                </a:lnTo>
                <a:lnTo>
                  <a:pt x="0" y="524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94680" y="469424"/>
            <a:ext cx="6070186" cy="1456845"/>
          </a:xfrm>
          <a:custGeom>
            <a:avLst/>
            <a:gdLst/>
            <a:ahLst/>
            <a:cxnLst/>
            <a:rect r="r" b="b" t="t" l="l"/>
            <a:pathLst>
              <a:path h="1456845" w="6070186">
                <a:moveTo>
                  <a:pt x="0" y="0"/>
                </a:moveTo>
                <a:lnTo>
                  <a:pt x="6070186" y="0"/>
                </a:lnTo>
                <a:lnTo>
                  <a:pt x="6070186" y="1456845"/>
                </a:lnTo>
                <a:lnTo>
                  <a:pt x="0" y="14568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50620" y="614436"/>
            <a:ext cx="8758001" cy="995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7">
                <a:solidFill>
                  <a:srgbClr val="000000"/>
                </a:solidFill>
                <a:latin typeface="Gatwick Bold"/>
              </a:rPr>
              <a:t>WEBSITE REVIEW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367239">
            <a:off x="-94867" y="2015077"/>
            <a:ext cx="7972772" cy="6936311"/>
          </a:xfrm>
          <a:custGeom>
            <a:avLst/>
            <a:gdLst/>
            <a:ahLst/>
            <a:cxnLst/>
            <a:rect r="r" b="b" t="t" l="l"/>
            <a:pathLst>
              <a:path h="6936311" w="7972772">
                <a:moveTo>
                  <a:pt x="0" y="0"/>
                </a:moveTo>
                <a:lnTo>
                  <a:pt x="7972771" y="0"/>
                </a:lnTo>
                <a:lnTo>
                  <a:pt x="7972771" y="6936311"/>
                </a:lnTo>
                <a:lnTo>
                  <a:pt x="0" y="6936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661329" y="4699763"/>
            <a:ext cx="8882959" cy="1905369"/>
          </a:xfrm>
          <a:custGeom>
            <a:avLst/>
            <a:gdLst/>
            <a:ahLst/>
            <a:cxnLst/>
            <a:rect r="r" b="b" t="t" l="l"/>
            <a:pathLst>
              <a:path h="1905369" w="8882959">
                <a:moveTo>
                  <a:pt x="0" y="0"/>
                </a:moveTo>
                <a:lnTo>
                  <a:pt x="8882959" y="0"/>
                </a:lnTo>
                <a:lnTo>
                  <a:pt x="8882959" y="1905369"/>
                </a:lnTo>
                <a:lnTo>
                  <a:pt x="0" y="19053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61329" y="2159771"/>
            <a:ext cx="8882959" cy="2120893"/>
          </a:xfrm>
          <a:custGeom>
            <a:avLst/>
            <a:gdLst/>
            <a:ahLst/>
            <a:cxnLst/>
            <a:rect r="r" b="b" t="t" l="l"/>
            <a:pathLst>
              <a:path h="2120893" w="8882959">
                <a:moveTo>
                  <a:pt x="0" y="0"/>
                </a:moveTo>
                <a:lnTo>
                  <a:pt x="8882959" y="0"/>
                </a:lnTo>
                <a:lnTo>
                  <a:pt x="8882959" y="2120892"/>
                </a:lnTo>
                <a:lnTo>
                  <a:pt x="0" y="2120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61329" y="7023681"/>
            <a:ext cx="8882959" cy="2234619"/>
          </a:xfrm>
          <a:custGeom>
            <a:avLst/>
            <a:gdLst/>
            <a:ahLst/>
            <a:cxnLst/>
            <a:rect r="r" b="b" t="t" l="l"/>
            <a:pathLst>
              <a:path h="2234619" w="8882959">
                <a:moveTo>
                  <a:pt x="0" y="0"/>
                </a:moveTo>
                <a:lnTo>
                  <a:pt x="8882959" y="0"/>
                </a:lnTo>
                <a:lnTo>
                  <a:pt x="8882959" y="2234619"/>
                </a:lnTo>
                <a:lnTo>
                  <a:pt x="0" y="22346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15305" y="3144017"/>
            <a:ext cx="4752428" cy="251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"/>
              </a:rPr>
              <a:t>Design Congruence</a:t>
            </a:r>
            <a:r>
              <a:rPr lang="en-US" sz="2189">
                <a:solidFill>
                  <a:srgbClr val="1A5DAC"/>
                </a:solidFill>
                <a:latin typeface="Arimo"/>
              </a:rPr>
              <a:t> </a:t>
            </a:r>
          </a:p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"/>
              </a:rPr>
              <a:t>Continuance </a:t>
            </a:r>
          </a:p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"/>
              </a:rPr>
              <a:t>Information above the fold</a:t>
            </a:r>
          </a:p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"/>
              </a:rPr>
              <a:t>Regular updates</a:t>
            </a:r>
          </a:p>
          <a:p>
            <a:pPr algn="ctr">
              <a:lnSpc>
                <a:spcPts val="3283"/>
              </a:lnSpc>
            </a:pPr>
          </a:p>
          <a:p>
            <a:pPr algn="ctr">
              <a:lnSpc>
                <a:spcPts val="3883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42328" y="2625927"/>
            <a:ext cx="7187022" cy="59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227">
                <a:solidFill>
                  <a:srgbClr val="1A5DAC"/>
                </a:solidFill>
                <a:latin typeface="Gatwick Bold"/>
              </a:rPr>
              <a:t>DONE WELL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5305" y="6319839"/>
            <a:ext cx="4752428" cy="210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 Bold"/>
              </a:rPr>
              <a:t>Multiple main pages</a:t>
            </a:r>
          </a:p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 Bold"/>
              </a:rPr>
              <a:t>Multiple brand names</a:t>
            </a:r>
          </a:p>
          <a:p>
            <a:pPr algn="ctr">
              <a:lnSpc>
                <a:spcPts val="3283"/>
              </a:lnSpc>
            </a:pPr>
            <a:r>
              <a:rPr lang="en-US" sz="2189">
                <a:solidFill>
                  <a:srgbClr val="1A5DAC"/>
                </a:solidFill>
                <a:latin typeface="Arimo"/>
              </a:rPr>
              <a:t>"Page" is not an available search filter</a:t>
            </a:r>
          </a:p>
          <a:p>
            <a:pPr algn="ctr">
              <a:lnSpc>
                <a:spcPts val="3283"/>
              </a:lnSpc>
            </a:pPr>
          </a:p>
          <a:p>
            <a:pPr algn="ctr">
              <a:lnSpc>
                <a:spcPts val="3883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298008" y="5230249"/>
            <a:ext cx="7187022" cy="116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227">
                <a:solidFill>
                  <a:srgbClr val="1A5DAC"/>
                </a:solidFill>
                <a:latin typeface="Gatwick Bold"/>
              </a:rPr>
              <a:t>AREAS FOR IMPROVEMENT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82338" y="5994856"/>
            <a:ext cx="21852675" cy="5244642"/>
          </a:xfrm>
          <a:custGeom>
            <a:avLst/>
            <a:gdLst/>
            <a:ahLst/>
            <a:cxnLst/>
            <a:rect r="r" b="b" t="t" l="l"/>
            <a:pathLst>
              <a:path h="5244642" w="21852675">
                <a:moveTo>
                  <a:pt x="0" y="0"/>
                </a:moveTo>
                <a:lnTo>
                  <a:pt x="21852676" y="0"/>
                </a:lnTo>
                <a:lnTo>
                  <a:pt x="21852676" y="5244642"/>
                </a:lnTo>
                <a:lnTo>
                  <a:pt x="0" y="524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08907" y="696934"/>
            <a:ext cx="6070186" cy="1456845"/>
          </a:xfrm>
          <a:custGeom>
            <a:avLst/>
            <a:gdLst/>
            <a:ahLst/>
            <a:cxnLst/>
            <a:rect r="r" b="b" t="t" l="l"/>
            <a:pathLst>
              <a:path h="1456845" w="6070186">
                <a:moveTo>
                  <a:pt x="0" y="0"/>
                </a:moveTo>
                <a:lnTo>
                  <a:pt x="6070186" y="0"/>
                </a:lnTo>
                <a:lnTo>
                  <a:pt x="6070186" y="1456844"/>
                </a:lnTo>
                <a:lnTo>
                  <a:pt x="0" y="1456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50620" y="614436"/>
            <a:ext cx="8758001" cy="1957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437">
                <a:solidFill>
                  <a:srgbClr val="FFFFFF"/>
                </a:solidFill>
                <a:latin typeface="Gatwick Bold"/>
              </a:rPr>
              <a:t>SOCIAL MEDIA REVIEW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367239">
            <a:off x="-22092" y="2384657"/>
            <a:ext cx="7972772" cy="6936311"/>
          </a:xfrm>
          <a:custGeom>
            <a:avLst/>
            <a:gdLst/>
            <a:ahLst/>
            <a:cxnLst/>
            <a:rect r="r" b="b" t="t" l="l"/>
            <a:pathLst>
              <a:path h="6936311" w="7972772">
                <a:moveTo>
                  <a:pt x="0" y="0"/>
                </a:moveTo>
                <a:lnTo>
                  <a:pt x="7972772" y="0"/>
                </a:lnTo>
                <a:lnTo>
                  <a:pt x="7972772" y="6936311"/>
                </a:lnTo>
                <a:lnTo>
                  <a:pt x="0" y="6936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0783" y="3220299"/>
            <a:ext cx="7187022" cy="59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227">
                <a:solidFill>
                  <a:srgbClr val="1A5DAC"/>
                </a:solidFill>
                <a:latin typeface="Gatwick Bold"/>
              </a:rPr>
              <a:t>SOCIAL MEDIA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9777" y="4149606"/>
            <a:ext cx="5884493" cy="4498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2606" indent="-236303" lvl="1">
              <a:lnSpc>
                <a:spcPts val="3283"/>
              </a:lnSpc>
              <a:spcBef>
                <a:spcPct val="0"/>
              </a:spcBef>
              <a:buFont typeface="Arial"/>
              <a:buChar char="•"/>
            </a:pPr>
            <a:r>
              <a:rPr lang="en-US" sz="2189">
                <a:solidFill>
                  <a:srgbClr val="1A5DAC"/>
                </a:solidFill>
                <a:latin typeface="Arimo"/>
              </a:rPr>
              <a:t>Numbe</a:t>
            </a:r>
            <a:r>
              <a:rPr lang="en-US" sz="2189" u="none">
                <a:solidFill>
                  <a:srgbClr val="1A5DAC"/>
                </a:solidFill>
                <a:latin typeface="Arimo"/>
              </a:rPr>
              <a:t>r of Social Media Accounts: Strong presence across multiple social media platforms.</a:t>
            </a:r>
          </a:p>
          <a:p>
            <a:pPr algn="ctr" marL="472606" indent="-236303" lvl="1">
              <a:lnSpc>
                <a:spcPts val="3283"/>
              </a:lnSpc>
              <a:spcBef>
                <a:spcPct val="0"/>
              </a:spcBef>
              <a:buFont typeface="Arial"/>
              <a:buChar char="•"/>
            </a:pPr>
            <a:r>
              <a:rPr lang="en-US" sz="2189" u="none">
                <a:solidFill>
                  <a:srgbClr val="1A5DAC"/>
                </a:solidFill>
                <a:latin typeface="Arimo"/>
              </a:rPr>
              <a:t>Activity Level: About 10-15 posts per month</a:t>
            </a:r>
          </a:p>
          <a:p>
            <a:pPr algn="ctr" marL="472606" indent="-236303" lvl="1">
              <a:lnSpc>
                <a:spcPts val="3283"/>
              </a:lnSpc>
              <a:spcBef>
                <a:spcPct val="0"/>
              </a:spcBef>
              <a:buFont typeface="Arial"/>
              <a:buChar char="•"/>
            </a:pPr>
            <a:r>
              <a:rPr lang="en-US" sz="2189" u="none">
                <a:solidFill>
                  <a:srgbClr val="1A5DAC"/>
                </a:solidFill>
                <a:latin typeface="Arimo"/>
              </a:rPr>
              <a:t>User Engagement Level: Minimal engagement with almost no comments or shares.</a:t>
            </a:r>
          </a:p>
          <a:p>
            <a:pPr algn="ctr" marL="472606" indent="-236303" lvl="1">
              <a:lnSpc>
                <a:spcPts val="3283"/>
              </a:lnSpc>
              <a:spcBef>
                <a:spcPct val="0"/>
              </a:spcBef>
              <a:buFont typeface="Arial"/>
              <a:buChar char="•"/>
            </a:pPr>
            <a:r>
              <a:rPr lang="en-US" sz="2189" u="none">
                <a:solidFill>
                  <a:srgbClr val="1A5DAC"/>
                </a:solidFill>
                <a:latin typeface="Arimo"/>
              </a:rPr>
              <a:t>Congruence: TECO has several different profile names across its social media platforms.</a:t>
            </a:r>
          </a:p>
          <a:p>
            <a:pPr algn="ctr" marL="0" indent="0" lvl="0">
              <a:lnSpc>
                <a:spcPts val="3283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615986" y="2753557"/>
            <a:ext cx="3563107" cy="7366421"/>
          </a:xfrm>
          <a:custGeom>
            <a:avLst/>
            <a:gdLst/>
            <a:ahLst/>
            <a:cxnLst/>
            <a:rect r="r" b="b" t="t" l="l"/>
            <a:pathLst>
              <a:path h="7366421" w="3563107">
                <a:moveTo>
                  <a:pt x="0" y="0"/>
                </a:moveTo>
                <a:lnTo>
                  <a:pt x="3563107" y="0"/>
                </a:lnTo>
                <a:lnTo>
                  <a:pt x="3563107" y="7366421"/>
                </a:lnTo>
                <a:lnTo>
                  <a:pt x="0" y="73664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677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23450">
            <a:off x="12933547" y="1492557"/>
            <a:ext cx="5235751" cy="4555104"/>
          </a:xfrm>
          <a:custGeom>
            <a:avLst/>
            <a:gdLst/>
            <a:ahLst/>
            <a:cxnLst/>
            <a:rect r="r" b="b" t="t" l="l"/>
            <a:pathLst>
              <a:path h="4555104" w="5235751">
                <a:moveTo>
                  <a:pt x="0" y="0"/>
                </a:moveTo>
                <a:lnTo>
                  <a:pt x="5235751" y="0"/>
                </a:lnTo>
                <a:lnTo>
                  <a:pt x="5235751" y="4555104"/>
                </a:lnTo>
                <a:lnTo>
                  <a:pt x="0" y="45551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56210">
            <a:off x="14016302" y="790673"/>
            <a:ext cx="1844613" cy="670768"/>
          </a:xfrm>
          <a:custGeom>
            <a:avLst/>
            <a:gdLst/>
            <a:ahLst/>
            <a:cxnLst/>
            <a:rect r="r" b="b" t="t" l="l"/>
            <a:pathLst>
              <a:path h="670768" w="1844613">
                <a:moveTo>
                  <a:pt x="0" y="0"/>
                </a:moveTo>
                <a:lnTo>
                  <a:pt x="1844613" y="0"/>
                </a:lnTo>
                <a:lnTo>
                  <a:pt x="1844613" y="670769"/>
                </a:lnTo>
                <a:lnTo>
                  <a:pt x="0" y="670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656210">
            <a:off x="13660459" y="2391858"/>
            <a:ext cx="3489429" cy="9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4"/>
              </a:lnSpc>
            </a:pPr>
            <a:r>
              <a:rPr lang="en-US" sz="2653">
                <a:solidFill>
                  <a:srgbClr val="1A5DAC"/>
                </a:solidFill>
                <a:latin typeface="Gatwick Bold"/>
              </a:rPr>
              <a:t>ADDITIONAL  NOTES</a:t>
            </a:r>
          </a:p>
        </p:txBody>
      </p:sp>
      <p:sp>
        <p:nvSpPr>
          <p:cNvPr name="TextBox 12" id="12"/>
          <p:cNvSpPr txBox="true"/>
          <p:nvPr/>
        </p:nvSpPr>
        <p:spPr>
          <a:xfrm rot="-632621">
            <a:off x="14197294" y="3496537"/>
            <a:ext cx="2865028" cy="185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26242" indent="-213121" lvl="1">
              <a:lnSpc>
                <a:spcPts val="2961"/>
              </a:lnSpc>
              <a:buFont typeface="Arial"/>
              <a:buChar char="•"/>
            </a:pPr>
            <a:r>
              <a:rPr lang="en-US" sz="1974">
                <a:solidFill>
                  <a:srgbClr val="1A5DAC"/>
                </a:solidFill>
                <a:latin typeface="Arimo"/>
              </a:rPr>
              <a:t>No App</a:t>
            </a:r>
          </a:p>
          <a:p>
            <a:pPr algn="ctr" marL="426242" indent="-213121" lvl="1">
              <a:lnSpc>
                <a:spcPts val="2961"/>
              </a:lnSpc>
              <a:buFont typeface="Arial"/>
              <a:buChar char="•"/>
            </a:pPr>
            <a:r>
              <a:rPr lang="en-US" sz="1974">
                <a:solidFill>
                  <a:srgbClr val="1A5DAC"/>
                </a:solidFill>
                <a:latin typeface="Arimo Bold"/>
              </a:rPr>
              <a:t>Confusing links</a:t>
            </a:r>
          </a:p>
          <a:p>
            <a:pPr algn="ctr" marL="426242" indent="-213121" lvl="1">
              <a:lnSpc>
                <a:spcPts val="2961"/>
              </a:lnSpc>
              <a:buFont typeface="Arial"/>
              <a:buChar char="•"/>
            </a:pPr>
            <a:r>
              <a:rPr lang="en-US" sz="1974">
                <a:solidFill>
                  <a:srgbClr val="1A5DAC"/>
                </a:solidFill>
                <a:latin typeface="Arimo"/>
              </a:rPr>
              <a:t>Congruence issues across social media</a:t>
            </a:r>
          </a:p>
          <a:p>
            <a:pPr algn="ctr">
              <a:lnSpc>
                <a:spcPts val="296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74983" y="3838830"/>
            <a:ext cx="6138033" cy="1473128"/>
          </a:xfrm>
          <a:custGeom>
            <a:avLst/>
            <a:gdLst/>
            <a:ahLst/>
            <a:cxnLst/>
            <a:rect r="r" b="b" t="t" l="l"/>
            <a:pathLst>
              <a:path h="1473128" w="6138033">
                <a:moveTo>
                  <a:pt x="0" y="0"/>
                </a:moveTo>
                <a:lnTo>
                  <a:pt x="6138034" y="0"/>
                </a:lnTo>
                <a:lnTo>
                  <a:pt x="6138034" y="1473128"/>
                </a:lnTo>
                <a:lnTo>
                  <a:pt x="0" y="1473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48863" y="3676664"/>
            <a:ext cx="2790274" cy="703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5"/>
              </a:lnSpc>
            </a:pPr>
            <a:r>
              <a:rPr lang="en-US" sz="3804">
                <a:solidFill>
                  <a:srgbClr val="1A5DAC"/>
                </a:solidFill>
                <a:latin typeface="Gatwick Bold"/>
              </a:rPr>
              <a:t>DIGITAL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83977" y="5303582"/>
            <a:ext cx="3320047" cy="382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188">
                <a:solidFill>
                  <a:srgbClr val="1A5DAC"/>
                </a:solidFill>
                <a:latin typeface="Arimo"/>
              </a:rPr>
              <a:t>AUDIT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36136" y="4444168"/>
            <a:ext cx="5875820" cy="969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2"/>
              </a:lnSpc>
            </a:pPr>
            <a:r>
              <a:rPr lang="en-US" sz="5316">
                <a:solidFill>
                  <a:srgbClr val="1A5DAC"/>
                </a:solidFill>
                <a:latin typeface="Gatwick Bold"/>
              </a:rPr>
              <a:t>MARKETING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752034"/>
            <a:ext cx="4359595" cy="4174234"/>
          </a:xfrm>
          <a:custGeom>
            <a:avLst/>
            <a:gdLst/>
            <a:ahLst/>
            <a:cxnLst/>
            <a:rect r="r" b="b" t="t" l="l"/>
            <a:pathLst>
              <a:path h="4174234" w="4359595">
                <a:moveTo>
                  <a:pt x="0" y="0"/>
                </a:moveTo>
                <a:lnTo>
                  <a:pt x="4359595" y="0"/>
                </a:lnTo>
                <a:lnTo>
                  <a:pt x="4359595" y="4174234"/>
                </a:lnTo>
                <a:lnTo>
                  <a:pt x="0" y="417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5360732"/>
            <a:ext cx="4359595" cy="4174234"/>
          </a:xfrm>
          <a:custGeom>
            <a:avLst/>
            <a:gdLst/>
            <a:ahLst/>
            <a:cxnLst/>
            <a:rect r="r" b="b" t="t" l="l"/>
            <a:pathLst>
              <a:path h="4174234" w="4359595">
                <a:moveTo>
                  <a:pt x="0" y="0"/>
                </a:moveTo>
                <a:lnTo>
                  <a:pt x="4359595" y="0"/>
                </a:lnTo>
                <a:lnTo>
                  <a:pt x="4359595" y="4174234"/>
                </a:lnTo>
                <a:lnTo>
                  <a:pt x="0" y="417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41886" y="1459220"/>
            <a:ext cx="2688110" cy="645146"/>
          </a:xfrm>
          <a:custGeom>
            <a:avLst/>
            <a:gdLst/>
            <a:ahLst/>
            <a:cxnLst/>
            <a:rect r="r" b="b" t="t" l="l"/>
            <a:pathLst>
              <a:path h="645146" w="2688110">
                <a:moveTo>
                  <a:pt x="0" y="0"/>
                </a:moveTo>
                <a:lnTo>
                  <a:pt x="2688110" y="0"/>
                </a:lnTo>
                <a:lnTo>
                  <a:pt x="2688110" y="645146"/>
                </a:lnTo>
                <a:lnTo>
                  <a:pt x="0" y="645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41886" y="6067918"/>
            <a:ext cx="2688110" cy="645146"/>
          </a:xfrm>
          <a:custGeom>
            <a:avLst/>
            <a:gdLst/>
            <a:ahLst/>
            <a:cxnLst/>
            <a:rect r="r" b="b" t="t" l="l"/>
            <a:pathLst>
              <a:path h="645146" w="2688110">
                <a:moveTo>
                  <a:pt x="0" y="0"/>
                </a:moveTo>
                <a:lnTo>
                  <a:pt x="2688110" y="0"/>
                </a:lnTo>
                <a:lnTo>
                  <a:pt x="2688110" y="645146"/>
                </a:lnTo>
                <a:lnTo>
                  <a:pt x="0" y="645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86999" y="1529716"/>
            <a:ext cx="2842997" cy="49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6"/>
              </a:lnSpc>
            </a:pPr>
            <a:r>
              <a:rPr lang="en-US" sz="2875">
                <a:solidFill>
                  <a:srgbClr val="1A5DAC"/>
                </a:solidFill>
                <a:latin typeface="Arimo Bold"/>
              </a:rPr>
              <a:t>Website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19042" y="6138414"/>
            <a:ext cx="2178911" cy="49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6"/>
              </a:lnSpc>
            </a:pPr>
            <a:r>
              <a:rPr lang="en-US" sz="2875">
                <a:solidFill>
                  <a:srgbClr val="1A5DAC"/>
                </a:solidFill>
                <a:latin typeface="Arimo Bold"/>
              </a:rPr>
              <a:t>SEO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38025" y="1918033"/>
            <a:ext cx="3212156" cy="265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Global Rank: 218,073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Country Rank: 38,550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Category Rank: 113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Total Visits: 241,400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Average Duration: 1:46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Bounce Rate: 67.03%</a:t>
            </a:r>
          </a:p>
          <a:p>
            <a:pPr algn="ctr" marL="0" indent="0" lvl="0">
              <a:lnSpc>
                <a:spcPts val="3004"/>
              </a:lnSpc>
              <a:spcBef>
                <a:spcPct val="0"/>
              </a:spcBef>
            </a:pPr>
            <a:r>
              <a:rPr lang="en-US" sz="2002">
                <a:solidFill>
                  <a:srgbClr val="1A5DAC"/>
                </a:solidFill>
                <a:latin typeface="Arimo"/>
              </a:rPr>
              <a:t>Pages per visit: 2.17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79863" y="6736729"/>
            <a:ext cx="3212156" cy="2276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Keywords: Teco, Tampa Electric Login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On-page SEO (specifically scam awareness page):</a:t>
            </a:r>
          </a:p>
          <a:p>
            <a:pPr algn="ctr" marL="0" indent="0" lvl="0">
              <a:lnSpc>
                <a:spcPts val="3004"/>
              </a:lnSpc>
              <a:spcBef>
                <a:spcPct val="0"/>
              </a:spcBef>
            </a:pPr>
            <a:r>
              <a:rPr lang="en-US" sz="2002">
                <a:solidFill>
                  <a:srgbClr val="1A5DAC"/>
                </a:solidFill>
                <a:latin typeface="Arimo"/>
              </a:rPr>
              <a:t>Use of keyword: 4% of all words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899705" y="752034"/>
            <a:ext cx="4359595" cy="4174234"/>
          </a:xfrm>
          <a:custGeom>
            <a:avLst/>
            <a:gdLst/>
            <a:ahLst/>
            <a:cxnLst/>
            <a:rect r="r" b="b" t="t" l="l"/>
            <a:pathLst>
              <a:path h="4174234" w="4359595">
                <a:moveTo>
                  <a:pt x="0" y="0"/>
                </a:moveTo>
                <a:lnTo>
                  <a:pt x="4359595" y="0"/>
                </a:lnTo>
                <a:lnTo>
                  <a:pt x="4359595" y="4174234"/>
                </a:lnTo>
                <a:lnTo>
                  <a:pt x="0" y="417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899705" y="5360732"/>
            <a:ext cx="4359595" cy="4174234"/>
          </a:xfrm>
          <a:custGeom>
            <a:avLst/>
            <a:gdLst/>
            <a:ahLst/>
            <a:cxnLst/>
            <a:rect r="r" b="b" t="t" l="l"/>
            <a:pathLst>
              <a:path h="4174234" w="4359595">
                <a:moveTo>
                  <a:pt x="0" y="0"/>
                </a:moveTo>
                <a:lnTo>
                  <a:pt x="4359595" y="0"/>
                </a:lnTo>
                <a:lnTo>
                  <a:pt x="4359595" y="4174234"/>
                </a:lnTo>
                <a:lnTo>
                  <a:pt x="0" y="417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812891" y="1459220"/>
            <a:ext cx="2688110" cy="645146"/>
          </a:xfrm>
          <a:custGeom>
            <a:avLst/>
            <a:gdLst/>
            <a:ahLst/>
            <a:cxnLst/>
            <a:rect r="r" b="b" t="t" l="l"/>
            <a:pathLst>
              <a:path h="645146" w="2688110">
                <a:moveTo>
                  <a:pt x="0" y="0"/>
                </a:moveTo>
                <a:lnTo>
                  <a:pt x="2688110" y="0"/>
                </a:lnTo>
                <a:lnTo>
                  <a:pt x="2688110" y="645146"/>
                </a:lnTo>
                <a:lnTo>
                  <a:pt x="0" y="645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812891" y="6067918"/>
            <a:ext cx="2688110" cy="645146"/>
          </a:xfrm>
          <a:custGeom>
            <a:avLst/>
            <a:gdLst/>
            <a:ahLst/>
            <a:cxnLst/>
            <a:rect r="r" b="b" t="t" l="l"/>
            <a:pathLst>
              <a:path h="645146" w="2688110">
                <a:moveTo>
                  <a:pt x="0" y="0"/>
                </a:moveTo>
                <a:lnTo>
                  <a:pt x="2688110" y="0"/>
                </a:lnTo>
                <a:lnTo>
                  <a:pt x="2688110" y="645146"/>
                </a:lnTo>
                <a:lnTo>
                  <a:pt x="0" y="645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658004" y="1529716"/>
            <a:ext cx="2842997" cy="49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6"/>
              </a:lnSpc>
            </a:pPr>
            <a:r>
              <a:rPr lang="en-US" sz="2875">
                <a:solidFill>
                  <a:srgbClr val="1A5DAC"/>
                </a:solidFill>
                <a:latin typeface="Arimo Bold"/>
              </a:rPr>
              <a:t>Email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90047" y="6138414"/>
            <a:ext cx="2178911" cy="49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6"/>
              </a:lnSpc>
            </a:pPr>
            <a:r>
              <a:rPr lang="en-US" sz="2875">
                <a:solidFill>
                  <a:srgbClr val="1A5DAC"/>
                </a:solidFill>
                <a:latin typeface="Arimo Bold"/>
              </a:rPr>
              <a:t>Advertising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550868" y="2128031"/>
            <a:ext cx="3212156" cy="2276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Not always mobile friendly</a:t>
            </a:r>
          </a:p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None on the scam awareness</a:t>
            </a:r>
          </a:p>
          <a:p>
            <a:pPr algn="ctr" marL="0" indent="0" lvl="0">
              <a:lnSpc>
                <a:spcPts val="3004"/>
              </a:lnSpc>
              <a:spcBef>
                <a:spcPct val="0"/>
              </a:spcBef>
            </a:pPr>
            <a:r>
              <a:rPr lang="en-US" sz="2002">
                <a:solidFill>
                  <a:srgbClr val="1A5DAC"/>
                </a:solidFill>
                <a:latin typeface="Arimo"/>
              </a:rPr>
              <a:t>Lack of regulatory information in some emails: unsubscribe/ address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50868" y="6736729"/>
            <a:ext cx="3212156" cy="1514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4"/>
              </a:lnSpc>
              <a:spcBef>
                <a:spcPct val="0"/>
              </a:spcBef>
            </a:pPr>
            <a:r>
              <a:rPr lang="en-US" sz="2002">
                <a:solidFill>
                  <a:srgbClr val="1A5DAC"/>
                </a:solidFill>
                <a:latin typeface="Arimo"/>
              </a:rPr>
              <a:t>No value add or unique value propositions in the paid advertising on Google searches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611515">
            <a:off x="7512116" y="132029"/>
            <a:ext cx="3528907" cy="3299528"/>
          </a:xfrm>
          <a:custGeom>
            <a:avLst/>
            <a:gdLst/>
            <a:ahLst/>
            <a:cxnLst/>
            <a:rect r="r" b="b" t="t" l="l"/>
            <a:pathLst>
              <a:path h="3299528" w="3528907">
                <a:moveTo>
                  <a:pt x="0" y="0"/>
                </a:moveTo>
                <a:lnTo>
                  <a:pt x="3528907" y="0"/>
                </a:lnTo>
                <a:lnTo>
                  <a:pt x="3528907" y="3299528"/>
                </a:lnTo>
                <a:lnTo>
                  <a:pt x="0" y="32995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786368">
            <a:off x="5552948" y="3009403"/>
            <a:ext cx="1593148" cy="847501"/>
          </a:xfrm>
          <a:custGeom>
            <a:avLst/>
            <a:gdLst/>
            <a:ahLst/>
            <a:cxnLst/>
            <a:rect r="r" b="b" t="t" l="l"/>
            <a:pathLst>
              <a:path h="847501" w="1593148">
                <a:moveTo>
                  <a:pt x="0" y="0"/>
                </a:moveTo>
                <a:lnTo>
                  <a:pt x="1593148" y="0"/>
                </a:lnTo>
                <a:lnTo>
                  <a:pt x="1593148" y="847501"/>
                </a:lnTo>
                <a:lnTo>
                  <a:pt x="0" y="8475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-2420568">
            <a:off x="11055535" y="2934121"/>
            <a:ext cx="1593148" cy="847501"/>
          </a:xfrm>
          <a:custGeom>
            <a:avLst/>
            <a:gdLst/>
            <a:ahLst/>
            <a:cxnLst/>
            <a:rect r="r" b="b" t="t" l="l"/>
            <a:pathLst>
              <a:path h="847501" w="1593148">
                <a:moveTo>
                  <a:pt x="1593147" y="0"/>
                </a:moveTo>
                <a:lnTo>
                  <a:pt x="0" y="0"/>
                </a:lnTo>
                <a:lnTo>
                  <a:pt x="0" y="847502"/>
                </a:lnTo>
                <a:lnTo>
                  <a:pt x="1593147" y="847502"/>
                </a:lnTo>
                <a:lnTo>
                  <a:pt x="159314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7092833">
            <a:off x="5639562" y="7076013"/>
            <a:ext cx="1593148" cy="847501"/>
          </a:xfrm>
          <a:custGeom>
            <a:avLst/>
            <a:gdLst/>
            <a:ahLst/>
            <a:cxnLst/>
            <a:rect r="r" b="b" t="t" l="l"/>
            <a:pathLst>
              <a:path h="847501" w="1593148">
                <a:moveTo>
                  <a:pt x="1593148" y="0"/>
                </a:moveTo>
                <a:lnTo>
                  <a:pt x="0" y="0"/>
                </a:lnTo>
                <a:lnTo>
                  <a:pt x="0" y="847502"/>
                </a:lnTo>
                <a:lnTo>
                  <a:pt x="1593148" y="847502"/>
                </a:lnTo>
                <a:lnTo>
                  <a:pt x="159314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7876136">
            <a:off x="11162732" y="7272314"/>
            <a:ext cx="1593148" cy="847501"/>
          </a:xfrm>
          <a:custGeom>
            <a:avLst/>
            <a:gdLst/>
            <a:ahLst/>
            <a:cxnLst/>
            <a:rect r="r" b="b" t="t" l="l"/>
            <a:pathLst>
              <a:path h="847501" w="1593148">
                <a:moveTo>
                  <a:pt x="0" y="0"/>
                </a:moveTo>
                <a:lnTo>
                  <a:pt x="1593148" y="0"/>
                </a:lnTo>
                <a:lnTo>
                  <a:pt x="1593148" y="847502"/>
                </a:lnTo>
                <a:lnTo>
                  <a:pt x="0" y="8475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964203" y="5821130"/>
            <a:ext cx="4359595" cy="4174234"/>
          </a:xfrm>
          <a:custGeom>
            <a:avLst/>
            <a:gdLst/>
            <a:ahLst/>
            <a:cxnLst/>
            <a:rect r="r" b="b" t="t" l="l"/>
            <a:pathLst>
              <a:path h="4174234" w="4359595">
                <a:moveTo>
                  <a:pt x="0" y="0"/>
                </a:moveTo>
                <a:lnTo>
                  <a:pt x="4359594" y="0"/>
                </a:lnTo>
                <a:lnTo>
                  <a:pt x="4359594" y="4174234"/>
                </a:lnTo>
                <a:lnTo>
                  <a:pt x="0" y="417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851027" y="6420976"/>
            <a:ext cx="2688110" cy="645146"/>
          </a:xfrm>
          <a:custGeom>
            <a:avLst/>
            <a:gdLst/>
            <a:ahLst/>
            <a:cxnLst/>
            <a:rect r="r" b="b" t="t" l="l"/>
            <a:pathLst>
              <a:path h="645146" w="2688110">
                <a:moveTo>
                  <a:pt x="0" y="0"/>
                </a:moveTo>
                <a:lnTo>
                  <a:pt x="2688110" y="0"/>
                </a:lnTo>
                <a:lnTo>
                  <a:pt x="2688110" y="645147"/>
                </a:lnTo>
                <a:lnTo>
                  <a:pt x="0" y="6451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8020417" y="6001243"/>
            <a:ext cx="2352023" cy="100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6"/>
              </a:lnSpc>
            </a:pPr>
            <a:r>
              <a:rPr lang="en-US" sz="2875">
                <a:solidFill>
                  <a:srgbClr val="1A5DAC"/>
                </a:solidFill>
                <a:latin typeface="Arimo Bold"/>
              </a:rPr>
              <a:t>Reputation Management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317347" y="7085173"/>
            <a:ext cx="3653306" cy="265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002">
                <a:solidFill>
                  <a:srgbClr val="1A5DAC"/>
                </a:solidFill>
                <a:latin typeface="Arimo"/>
              </a:rPr>
              <a:t>Most responsive on Facebook and Twitter often responding within 24 hours</a:t>
            </a:r>
          </a:p>
          <a:p>
            <a:pPr algn="ctr">
              <a:lnSpc>
                <a:spcPts val="3004"/>
              </a:lnSpc>
            </a:pPr>
          </a:p>
          <a:p>
            <a:pPr algn="ctr" marL="0" indent="0" lvl="0">
              <a:lnSpc>
                <a:spcPts val="3004"/>
              </a:lnSpc>
              <a:spcBef>
                <a:spcPct val="0"/>
              </a:spcBef>
            </a:pPr>
            <a:r>
              <a:rPr lang="en-US" sz="2002">
                <a:solidFill>
                  <a:srgbClr val="1A5DAC"/>
                </a:solidFill>
                <a:latin typeface="Arimo"/>
              </a:rPr>
              <a:t>Other places such as Google Reviews have no response from the company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5D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14742" y="2172850"/>
            <a:ext cx="5059815" cy="1214356"/>
          </a:xfrm>
          <a:custGeom>
            <a:avLst/>
            <a:gdLst/>
            <a:ahLst/>
            <a:cxnLst/>
            <a:rect r="r" b="b" t="t" l="l"/>
            <a:pathLst>
              <a:path h="1214356" w="5059815">
                <a:moveTo>
                  <a:pt x="0" y="0"/>
                </a:moveTo>
                <a:lnTo>
                  <a:pt x="5059815" y="0"/>
                </a:lnTo>
                <a:lnTo>
                  <a:pt x="5059815" y="1214355"/>
                </a:lnTo>
                <a:lnTo>
                  <a:pt x="0" y="1214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058523">
            <a:off x="14502287" y="7610059"/>
            <a:ext cx="6354757" cy="5353883"/>
          </a:xfrm>
          <a:custGeom>
            <a:avLst/>
            <a:gdLst/>
            <a:ahLst/>
            <a:cxnLst/>
            <a:rect r="r" b="b" t="t" l="l"/>
            <a:pathLst>
              <a:path h="5353883" w="6354757">
                <a:moveTo>
                  <a:pt x="0" y="0"/>
                </a:moveTo>
                <a:lnTo>
                  <a:pt x="6354757" y="0"/>
                </a:lnTo>
                <a:lnTo>
                  <a:pt x="6354757" y="5353882"/>
                </a:lnTo>
                <a:lnTo>
                  <a:pt x="0" y="5353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058523">
            <a:off x="10001622" y="-1218942"/>
            <a:ext cx="6354757" cy="5353883"/>
          </a:xfrm>
          <a:custGeom>
            <a:avLst/>
            <a:gdLst/>
            <a:ahLst/>
            <a:cxnLst/>
            <a:rect r="r" b="b" t="t" l="l"/>
            <a:pathLst>
              <a:path h="5353883" w="6354757">
                <a:moveTo>
                  <a:pt x="0" y="0"/>
                </a:moveTo>
                <a:lnTo>
                  <a:pt x="6354757" y="0"/>
                </a:lnTo>
                <a:lnTo>
                  <a:pt x="6354757" y="5353883"/>
                </a:lnTo>
                <a:lnTo>
                  <a:pt x="0" y="53538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16184" y="8700955"/>
            <a:ext cx="5850753" cy="2142838"/>
          </a:xfrm>
          <a:custGeom>
            <a:avLst/>
            <a:gdLst/>
            <a:ahLst/>
            <a:cxnLst/>
            <a:rect r="r" b="b" t="t" l="l"/>
            <a:pathLst>
              <a:path h="2142838" w="5850753">
                <a:moveTo>
                  <a:pt x="0" y="0"/>
                </a:moveTo>
                <a:lnTo>
                  <a:pt x="5850753" y="0"/>
                </a:lnTo>
                <a:lnTo>
                  <a:pt x="5850753" y="2142838"/>
                </a:lnTo>
                <a:lnTo>
                  <a:pt x="0" y="2142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43870" y="2584831"/>
            <a:ext cx="6451493" cy="6451493"/>
          </a:xfrm>
          <a:custGeom>
            <a:avLst/>
            <a:gdLst/>
            <a:ahLst/>
            <a:cxnLst/>
            <a:rect r="r" b="b" t="t" l="l"/>
            <a:pathLst>
              <a:path h="6451493" w="6451493">
                <a:moveTo>
                  <a:pt x="0" y="0"/>
                </a:moveTo>
                <a:lnTo>
                  <a:pt x="6451492" y="0"/>
                </a:lnTo>
                <a:lnTo>
                  <a:pt x="6451492" y="6451493"/>
                </a:lnTo>
                <a:lnTo>
                  <a:pt x="0" y="64514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32471" y="1334175"/>
            <a:ext cx="3540236" cy="69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5"/>
              </a:lnSpc>
            </a:pPr>
            <a:r>
              <a:rPr lang="en-US" sz="3797">
                <a:solidFill>
                  <a:srgbClr val="FDFDFE"/>
                </a:solidFill>
                <a:latin typeface="Gatwick Bold"/>
              </a:rPr>
              <a:t>THE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32471" y="2051431"/>
            <a:ext cx="6604195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25"/>
              </a:lnSpc>
            </a:pPr>
            <a:r>
              <a:rPr lang="en-US" sz="4875">
                <a:solidFill>
                  <a:srgbClr val="FDFDFE"/>
                </a:solidFill>
                <a:latin typeface="Gatwick Bold"/>
              </a:rPr>
              <a:t>COMPETITION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9127" y="3434830"/>
            <a:ext cx="10900402" cy="575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FDFDFE"/>
                </a:solidFill>
                <a:latin typeface="Arimo"/>
              </a:rPr>
              <a:t>It</a:t>
            </a:r>
            <a:r>
              <a:rPr lang="en-US" sz="2799" u="none">
                <a:solidFill>
                  <a:srgbClr val="FDFDFE"/>
                </a:solidFill>
                <a:latin typeface="Arimo"/>
              </a:rPr>
              <a:t> is one of the largest energy companies in the US.</a:t>
            </a:r>
          </a:p>
          <a:p>
            <a:pPr algn="l" marL="604519" indent="-302260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DFDFE"/>
                </a:solidFill>
                <a:latin typeface="Arimo"/>
              </a:rPr>
              <a:t>A</a:t>
            </a:r>
            <a:r>
              <a:rPr lang="en-US" sz="2799" u="none">
                <a:solidFill>
                  <a:srgbClr val="FDFDFE"/>
                </a:solidFill>
                <a:latin typeface="Arimo"/>
              </a:rPr>
              <a:t>ctive on Facebook and Instagram, focusing on three main themes: advertising, education, and people and culture.</a:t>
            </a:r>
          </a:p>
          <a:p>
            <a:pPr algn="l" marL="604519" indent="-302260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DFDFE"/>
                </a:solidFill>
                <a:latin typeface="Arimo"/>
              </a:rPr>
              <a:t>On Instagram, Duke Energy posts only images and videos to showcase employees and company culture, renewable energy, and carbon emissions.</a:t>
            </a:r>
          </a:p>
          <a:p>
            <a:pPr algn="l" marL="604519" indent="-302260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DFDFE"/>
                </a:solidFill>
                <a:latin typeface="Arimo"/>
              </a:rPr>
              <a:t>Facebook content focuses on education and advertising, with blog posts generating the least interaction.</a:t>
            </a:r>
          </a:p>
          <a:p>
            <a:pPr algn="l" marL="604519" indent="-302260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DFDFE"/>
                </a:solidFill>
                <a:latin typeface="Arimo"/>
              </a:rPr>
              <a:t>Duke Energy tends to post on weekdays, with higher activity on Mondays, Tuesdays, and Wednesdays.</a:t>
            </a:r>
          </a:p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D20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4082" y="3244908"/>
            <a:ext cx="6710068" cy="2792020"/>
            <a:chOff x="0" y="0"/>
            <a:chExt cx="10472218" cy="43574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0408718" cy="4293928"/>
            </a:xfrm>
            <a:custGeom>
              <a:avLst/>
              <a:gdLst/>
              <a:ahLst/>
              <a:cxnLst/>
              <a:rect r="r" b="b" t="t" l="l"/>
              <a:pathLst>
                <a:path h="4293928" w="10408718">
                  <a:moveTo>
                    <a:pt x="10316008" y="4293928"/>
                  </a:moveTo>
                  <a:lnTo>
                    <a:pt x="92710" y="4293928"/>
                  </a:lnTo>
                  <a:cubicBezTo>
                    <a:pt x="41910" y="4293928"/>
                    <a:pt x="0" y="4252018"/>
                    <a:pt x="0" y="42012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4199948"/>
                  </a:lnTo>
                  <a:cubicBezTo>
                    <a:pt x="10408718" y="4252018"/>
                    <a:pt x="10366808" y="4293928"/>
                    <a:pt x="10316008" y="4293928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72218" cy="4357428"/>
            </a:xfrm>
            <a:custGeom>
              <a:avLst/>
              <a:gdLst/>
              <a:ahLst/>
              <a:cxnLst/>
              <a:rect r="r" b="b" t="t" l="l"/>
              <a:pathLst>
                <a:path h="4357428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4232968"/>
                  </a:lnTo>
                  <a:cubicBezTo>
                    <a:pt x="10412528" y="4268528"/>
                    <a:pt x="10383318" y="4297738"/>
                    <a:pt x="10347758" y="4297738"/>
                  </a:cubicBezTo>
                  <a:lnTo>
                    <a:pt x="124460" y="4297738"/>
                  </a:lnTo>
                  <a:cubicBezTo>
                    <a:pt x="88900" y="4297738"/>
                    <a:pt x="59690" y="4268528"/>
                    <a:pt x="59690" y="42329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32968"/>
                  </a:lnTo>
                  <a:cubicBezTo>
                    <a:pt x="0" y="4301548"/>
                    <a:pt x="55880" y="4357428"/>
                    <a:pt x="124460" y="4357428"/>
                  </a:cubicBezTo>
                  <a:lnTo>
                    <a:pt x="10347758" y="4357428"/>
                  </a:lnTo>
                  <a:cubicBezTo>
                    <a:pt x="10416339" y="4357428"/>
                    <a:pt x="10472218" y="4301548"/>
                    <a:pt x="10472218" y="4232968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-8951330">
            <a:off x="15466753" y="6510796"/>
            <a:ext cx="5401993" cy="5861861"/>
          </a:xfrm>
          <a:custGeom>
            <a:avLst/>
            <a:gdLst/>
            <a:ahLst/>
            <a:cxnLst/>
            <a:rect r="r" b="b" t="t" l="l"/>
            <a:pathLst>
              <a:path h="5861861" w="5401993">
                <a:moveTo>
                  <a:pt x="5401993" y="0"/>
                </a:moveTo>
                <a:lnTo>
                  <a:pt x="0" y="0"/>
                </a:lnTo>
                <a:lnTo>
                  <a:pt x="0" y="5861861"/>
                </a:lnTo>
                <a:lnTo>
                  <a:pt x="5401993" y="5861861"/>
                </a:lnTo>
                <a:lnTo>
                  <a:pt x="54019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654325" y="6833376"/>
            <a:ext cx="6710068" cy="2862702"/>
            <a:chOff x="0" y="0"/>
            <a:chExt cx="10472218" cy="44677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0408718" cy="4404240"/>
            </a:xfrm>
            <a:custGeom>
              <a:avLst/>
              <a:gdLst/>
              <a:ahLst/>
              <a:cxnLst/>
              <a:rect r="r" b="b" t="t" l="l"/>
              <a:pathLst>
                <a:path h="4404240" w="10408718">
                  <a:moveTo>
                    <a:pt x="10316008" y="4404240"/>
                  </a:moveTo>
                  <a:lnTo>
                    <a:pt x="92710" y="4404240"/>
                  </a:lnTo>
                  <a:cubicBezTo>
                    <a:pt x="41910" y="4404240"/>
                    <a:pt x="0" y="4362330"/>
                    <a:pt x="0" y="431153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4310260"/>
                  </a:lnTo>
                  <a:cubicBezTo>
                    <a:pt x="10408718" y="4362330"/>
                    <a:pt x="10366808" y="4404240"/>
                    <a:pt x="10316008" y="4404240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472218" cy="4467740"/>
            </a:xfrm>
            <a:custGeom>
              <a:avLst/>
              <a:gdLst/>
              <a:ahLst/>
              <a:cxnLst/>
              <a:rect r="r" b="b" t="t" l="l"/>
              <a:pathLst>
                <a:path h="4467740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4343280"/>
                  </a:lnTo>
                  <a:cubicBezTo>
                    <a:pt x="10412528" y="4378840"/>
                    <a:pt x="10383318" y="4408050"/>
                    <a:pt x="10347758" y="4408050"/>
                  </a:cubicBezTo>
                  <a:lnTo>
                    <a:pt x="124460" y="4408050"/>
                  </a:lnTo>
                  <a:cubicBezTo>
                    <a:pt x="88900" y="4408050"/>
                    <a:pt x="59690" y="4378840"/>
                    <a:pt x="59690" y="434328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343280"/>
                  </a:lnTo>
                  <a:cubicBezTo>
                    <a:pt x="0" y="4411860"/>
                    <a:pt x="55880" y="4467740"/>
                    <a:pt x="124460" y="4467740"/>
                  </a:cubicBezTo>
                  <a:lnTo>
                    <a:pt x="10347758" y="4467740"/>
                  </a:lnTo>
                  <a:cubicBezTo>
                    <a:pt x="10416339" y="4467740"/>
                    <a:pt x="10472218" y="4411860"/>
                    <a:pt x="10472218" y="4343280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654325" y="3244908"/>
            <a:ext cx="6710068" cy="2792020"/>
            <a:chOff x="0" y="0"/>
            <a:chExt cx="10472218" cy="43574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10408718" cy="4293928"/>
            </a:xfrm>
            <a:custGeom>
              <a:avLst/>
              <a:gdLst/>
              <a:ahLst/>
              <a:cxnLst/>
              <a:rect r="r" b="b" t="t" l="l"/>
              <a:pathLst>
                <a:path h="4293928" w="10408718">
                  <a:moveTo>
                    <a:pt x="10316008" y="4293928"/>
                  </a:moveTo>
                  <a:lnTo>
                    <a:pt x="92710" y="4293928"/>
                  </a:lnTo>
                  <a:cubicBezTo>
                    <a:pt x="41910" y="4293928"/>
                    <a:pt x="0" y="4252018"/>
                    <a:pt x="0" y="42012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4199948"/>
                  </a:lnTo>
                  <a:cubicBezTo>
                    <a:pt x="10408718" y="4252018"/>
                    <a:pt x="10366808" y="4293928"/>
                    <a:pt x="10316008" y="4293928"/>
                  </a:cubicBezTo>
                  <a:close/>
                </a:path>
              </a:pathLst>
            </a:custGeom>
            <a:solidFill>
              <a:srgbClr val="7494B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472218" cy="4357428"/>
            </a:xfrm>
            <a:custGeom>
              <a:avLst/>
              <a:gdLst/>
              <a:ahLst/>
              <a:cxnLst/>
              <a:rect r="r" b="b" t="t" l="l"/>
              <a:pathLst>
                <a:path h="4357428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4232968"/>
                  </a:lnTo>
                  <a:cubicBezTo>
                    <a:pt x="10412528" y="4268528"/>
                    <a:pt x="10383318" y="4297738"/>
                    <a:pt x="10347758" y="4297738"/>
                  </a:cubicBezTo>
                  <a:lnTo>
                    <a:pt x="124460" y="4297738"/>
                  </a:lnTo>
                  <a:cubicBezTo>
                    <a:pt x="88900" y="4297738"/>
                    <a:pt x="59690" y="4268528"/>
                    <a:pt x="59690" y="42329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32968"/>
                  </a:lnTo>
                  <a:cubicBezTo>
                    <a:pt x="0" y="4301548"/>
                    <a:pt x="55880" y="4357428"/>
                    <a:pt x="124460" y="4357428"/>
                  </a:cubicBezTo>
                  <a:lnTo>
                    <a:pt x="10347758" y="4357428"/>
                  </a:lnTo>
                  <a:cubicBezTo>
                    <a:pt x="10416339" y="4357428"/>
                    <a:pt x="10472218" y="4301548"/>
                    <a:pt x="10472218" y="4232968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55230" y="6833376"/>
            <a:ext cx="6710068" cy="2862702"/>
            <a:chOff x="0" y="0"/>
            <a:chExt cx="10472218" cy="4467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10408718" cy="4404240"/>
            </a:xfrm>
            <a:custGeom>
              <a:avLst/>
              <a:gdLst/>
              <a:ahLst/>
              <a:cxnLst/>
              <a:rect r="r" b="b" t="t" l="l"/>
              <a:pathLst>
                <a:path h="4404240" w="10408718">
                  <a:moveTo>
                    <a:pt x="10316008" y="4404240"/>
                  </a:moveTo>
                  <a:lnTo>
                    <a:pt x="92710" y="4404240"/>
                  </a:lnTo>
                  <a:cubicBezTo>
                    <a:pt x="41910" y="4404240"/>
                    <a:pt x="0" y="4362330"/>
                    <a:pt x="0" y="431153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4310260"/>
                  </a:lnTo>
                  <a:cubicBezTo>
                    <a:pt x="10408718" y="4362330"/>
                    <a:pt x="10366808" y="4404240"/>
                    <a:pt x="10316008" y="4404240"/>
                  </a:cubicBezTo>
                  <a:close/>
                </a:path>
              </a:pathLst>
            </a:custGeom>
            <a:solidFill>
              <a:srgbClr val="7494B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472218" cy="4467740"/>
            </a:xfrm>
            <a:custGeom>
              <a:avLst/>
              <a:gdLst/>
              <a:ahLst/>
              <a:cxnLst/>
              <a:rect r="r" b="b" t="t" l="l"/>
              <a:pathLst>
                <a:path h="4467740" w="10472218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4343280"/>
                  </a:lnTo>
                  <a:cubicBezTo>
                    <a:pt x="10412528" y="4378840"/>
                    <a:pt x="10383318" y="4408050"/>
                    <a:pt x="10347758" y="4408050"/>
                  </a:cubicBezTo>
                  <a:lnTo>
                    <a:pt x="124460" y="4408050"/>
                  </a:lnTo>
                  <a:cubicBezTo>
                    <a:pt x="88900" y="4408050"/>
                    <a:pt x="59690" y="4378840"/>
                    <a:pt x="59690" y="434328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343280"/>
                  </a:lnTo>
                  <a:cubicBezTo>
                    <a:pt x="0" y="4411860"/>
                    <a:pt x="55880" y="4467740"/>
                    <a:pt x="124460" y="4467740"/>
                  </a:cubicBezTo>
                  <a:lnTo>
                    <a:pt x="10347758" y="4467740"/>
                  </a:lnTo>
                  <a:cubicBezTo>
                    <a:pt x="10416339" y="4467740"/>
                    <a:pt x="10472218" y="4411860"/>
                    <a:pt x="10472218" y="4343280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A5DAC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089420" y="2743735"/>
            <a:ext cx="3667436" cy="1075716"/>
            <a:chOff x="0" y="0"/>
            <a:chExt cx="1877221" cy="55061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2710" y="106680"/>
              <a:ext cx="1773081" cy="431238"/>
            </a:xfrm>
            <a:custGeom>
              <a:avLst/>
              <a:gdLst/>
              <a:ahLst/>
              <a:cxnLst/>
              <a:rect r="r" b="b" t="t" l="l"/>
              <a:pathLst>
                <a:path h="431238" w="1773081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1812451" cy="482038"/>
            </a:xfrm>
            <a:custGeom>
              <a:avLst/>
              <a:gdLst/>
              <a:ahLst/>
              <a:cxnLst/>
              <a:rect r="r" b="b" t="t" l="l"/>
              <a:pathLst>
                <a:path h="482038" w="1812451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7494B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77221" cy="550618"/>
            </a:xfrm>
            <a:custGeom>
              <a:avLst/>
              <a:gdLst/>
              <a:ahLst/>
              <a:cxnLst/>
              <a:rect r="r" b="b" t="t" l="l"/>
              <a:pathLst>
                <a:path h="550618" w="1877221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A5DAC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199663" y="6332203"/>
            <a:ext cx="3667436" cy="1075716"/>
            <a:chOff x="0" y="0"/>
            <a:chExt cx="1877221" cy="55061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92710" y="106680"/>
              <a:ext cx="1773081" cy="431238"/>
            </a:xfrm>
            <a:custGeom>
              <a:avLst/>
              <a:gdLst/>
              <a:ahLst/>
              <a:cxnLst/>
              <a:rect r="r" b="b" t="t" l="l"/>
              <a:pathLst>
                <a:path h="431238" w="1773081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1812451" cy="482038"/>
            </a:xfrm>
            <a:custGeom>
              <a:avLst/>
              <a:gdLst/>
              <a:ahLst/>
              <a:cxnLst/>
              <a:rect r="r" b="b" t="t" l="l"/>
              <a:pathLst>
                <a:path h="482038" w="1812451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7494B5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877221" cy="550618"/>
            </a:xfrm>
            <a:custGeom>
              <a:avLst/>
              <a:gdLst/>
              <a:ahLst/>
              <a:cxnLst/>
              <a:rect r="r" b="b" t="t" l="l"/>
              <a:pathLst>
                <a:path h="550618" w="1877221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A5DAC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2521463" y="2743735"/>
            <a:ext cx="3730324" cy="1075716"/>
            <a:chOff x="0" y="0"/>
            <a:chExt cx="1909411" cy="55061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92710" y="106680"/>
              <a:ext cx="1805271" cy="431238"/>
            </a:xfrm>
            <a:custGeom>
              <a:avLst/>
              <a:gdLst/>
              <a:ahLst/>
              <a:cxnLst/>
              <a:rect r="r" b="b" t="t" l="l"/>
              <a:pathLst>
                <a:path h="431238" w="1805271">
                  <a:moveTo>
                    <a:pt x="1778601" y="242008"/>
                  </a:moveTo>
                  <a:cubicBezTo>
                    <a:pt x="1778601" y="329638"/>
                    <a:pt x="1702401" y="400758"/>
                    <a:pt x="1621120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633" y="431238"/>
                  </a:cubicBezTo>
                  <a:lnTo>
                    <a:pt x="1659220" y="431238"/>
                  </a:lnTo>
                  <a:cubicBezTo>
                    <a:pt x="1739231" y="431238"/>
                    <a:pt x="1805271" y="365198"/>
                    <a:pt x="1805271" y="285188"/>
                  </a:cubicBezTo>
                  <a:lnTo>
                    <a:pt x="1805271" y="95250"/>
                  </a:lnTo>
                  <a:cubicBezTo>
                    <a:pt x="1805271" y="58420"/>
                    <a:pt x="1791301" y="25400"/>
                    <a:pt x="1769711" y="0"/>
                  </a:cubicBezTo>
                  <a:cubicBezTo>
                    <a:pt x="1776061" y="16510"/>
                    <a:pt x="1778601" y="34290"/>
                    <a:pt x="1778601" y="52070"/>
                  </a:cubicBezTo>
                  <a:lnTo>
                    <a:pt x="1778601" y="242008"/>
                  </a:ln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1844641" cy="482038"/>
            </a:xfrm>
            <a:custGeom>
              <a:avLst/>
              <a:gdLst/>
              <a:ahLst/>
              <a:cxnLst/>
              <a:rect r="r" b="b" t="t" l="l"/>
              <a:pathLst>
                <a:path h="482038" w="1844641">
                  <a:moveTo>
                    <a:pt x="146050" y="482038"/>
                  </a:moveTo>
                  <a:lnTo>
                    <a:pt x="1698591" y="482038"/>
                  </a:lnTo>
                  <a:cubicBezTo>
                    <a:pt x="1778601" y="482038"/>
                    <a:pt x="1844641" y="415998"/>
                    <a:pt x="1844641" y="335988"/>
                  </a:cubicBezTo>
                  <a:lnTo>
                    <a:pt x="1844641" y="146050"/>
                  </a:lnTo>
                  <a:cubicBezTo>
                    <a:pt x="1844641" y="66040"/>
                    <a:pt x="1778601" y="0"/>
                    <a:pt x="169859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7494B5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09411" cy="550618"/>
            </a:xfrm>
            <a:custGeom>
              <a:avLst/>
              <a:gdLst/>
              <a:ahLst/>
              <a:cxnLst/>
              <a:rect r="r" b="b" t="t" l="l"/>
              <a:pathLst>
                <a:path h="550618" w="1909411">
                  <a:moveTo>
                    <a:pt x="1845911" y="74930"/>
                  </a:moveTo>
                  <a:cubicBezTo>
                    <a:pt x="1817971" y="30480"/>
                    <a:pt x="1768441" y="0"/>
                    <a:pt x="171129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846" y="550618"/>
                  </a:cubicBezTo>
                  <a:lnTo>
                    <a:pt x="1750661" y="550618"/>
                  </a:lnTo>
                  <a:cubicBezTo>
                    <a:pt x="1838291" y="550618"/>
                    <a:pt x="1909411" y="479498"/>
                    <a:pt x="1909411" y="391868"/>
                  </a:cubicBezTo>
                  <a:lnTo>
                    <a:pt x="1909411" y="201930"/>
                  </a:lnTo>
                  <a:cubicBezTo>
                    <a:pt x="1909411" y="149860"/>
                    <a:pt x="1884011" y="104140"/>
                    <a:pt x="184591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11291" y="12700"/>
                  </a:lnTo>
                  <a:cubicBezTo>
                    <a:pt x="1791301" y="12700"/>
                    <a:pt x="1857341" y="78740"/>
                    <a:pt x="1857341" y="158750"/>
                  </a:cubicBezTo>
                  <a:lnTo>
                    <a:pt x="1857341" y="348688"/>
                  </a:lnTo>
                  <a:cubicBezTo>
                    <a:pt x="1857341" y="428698"/>
                    <a:pt x="1791301" y="494738"/>
                    <a:pt x="171129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97981" y="391868"/>
                  </a:moveTo>
                  <a:cubicBezTo>
                    <a:pt x="1897981" y="471878"/>
                    <a:pt x="1830671" y="537918"/>
                    <a:pt x="1750661" y="537918"/>
                  </a:cubicBezTo>
                  <a:lnTo>
                    <a:pt x="199846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712561" y="507438"/>
                  </a:lnTo>
                  <a:cubicBezTo>
                    <a:pt x="1800191" y="507438"/>
                    <a:pt x="1871311" y="436318"/>
                    <a:pt x="1871311" y="348688"/>
                  </a:cubicBezTo>
                  <a:lnTo>
                    <a:pt x="1871311" y="158750"/>
                  </a:lnTo>
                  <a:cubicBezTo>
                    <a:pt x="1871311" y="140970"/>
                    <a:pt x="1867501" y="123190"/>
                    <a:pt x="1862421" y="106680"/>
                  </a:cubicBezTo>
                  <a:cubicBezTo>
                    <a:pt x="1884011" y="132080"/>
                    <a:pt x="1897981" y="165100"/>
                    <a:pt x="1897981" y="201930"/>
                  </a:cubicBezTo>
                  <a:lnTo>
                    <a:pt x="1897981" y="391868"/>
                  </a:lnTo>
                  <a:close/>
                </a:path>
              </a:pathLst>
            </a:custGeom>
            <a:solidFill>
              <a:srgbClr val="1A5DAC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522368" y="6332203"/>
            <a:ext cx="3345636" cy="1075716"/>
            <a:chOff x="0" y="0"/>
            <a:chExt cx="1712504" cy="55061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92710" y="106680"/>
              <a:ext cx="1608364" cy="431238"/>
            </a:xfrm>
            <a:custGeom>
              <a:avLst/>
              <a:gdLst/>
              <a:ahLst/>
              <a:cxnLst/>
              <a:rect r="r" b="b" t="t" l="l"/>
              <a:pathLst>
                <a:path h="431238" w="1608364">
                  <a:moveTo>
                    <a:pt x="1581693" y="242008"/>
                  </a:moveTo>
                  <a:cubicBezTo>
                    <a:pt x="1581693" y="329638"/>
                    <a:pt x="1505493" y="400758"/>
                    <a:pt x="1424213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4378" y="431238"/>
                  </a:cubicBezTo>
                  <a:lnTo>
                    <a:pt x="1462313" y="431238"/>
                  </a:lnTo>
                  <a:cubicBezTo>
                    <a:pt x="1542324" y="431238"/>
                    <a:pt x="1608363" y="365198"/>
                    <a:pt x="1608363" y="285188"/>
                  </a:cubicBezTo>
                  <a:lnTo>
                    <a:pt x="1608363" y="95250"/>
                  </a:lnTo>
                  <a:cubicBezTo>
                    <a:pt x="1608363" y="58420"/>
                    <a:pt x="1594393" y="25400"/>
                    <a:pt x="1572803" y="0"/>
                  </a:cubicBezTo>
                  <a:cubicBezTo>
                    <a:pt x="1579153" y="16510"/>
                    <a:pt x="1581693" y="34290"/>
                    <a:pt x="1581693" y="52070"/>
                  </a:cubicBezTo>
                  <a:lnTo>
                    <a:pt x="1581693" y="242008"/>
                  </a:lnTo>
                  <a:close/>
                </a:path>
              </a:pathLst>
            </a:custGeom>
            <a:solidFill>
              <a:srgbClr val="1A5DAC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1647734" cy="482038"/>
            </a:xfrm>
            <a:custGeom>
              <a:avLst/>
              <a:gdLst/>
              <a:ahLst/>
              <a:cxnLst/>
              <a:rect r="r" b="b" t="t" l="l"/>
              <a:pathLst>
                <a:path h="482038" w="1647734">
                  <a:moveTo>
                    <a:pt x="146050" y="482038"/>
                  </a:moveTo>
                  <a:lnTo>
                    <a:pt x="1501684" y="482038"/>
                  </a:lnTo>
                  <a:cubicBezTo>
                    <a:pt x="1581694" y="482038"/>
                    <a:pt x="1647734" y="415998"/>
                    <a:pt x="1647734" y="335988"/>
                  </a:cubicBezTo>
                  <a:lnTo>
                    <a:pt x="1647734" y="146050"/>
                  </a:lnTo>
                  <a:cubicBezTo>
                    <a:pt x="1647734" y="66040"/>
                    <a:pt x="1581694" y="0"/>
                    <a:pt x="150168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7494B5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12504" cy="550618"/>
            </a:xfrm>
            <a:custGeom>
              <a:avLst/>
              <a:gdLst/>
              <a:ahLst/>
              <a:cxnLst/>
              <a:rect r="r" b="b" t="t" l="l"/>
              <a:pathLst>
                <a:path h="550618" w="1712504">
                  <a:moveTo>
                    <a:pt x="1649004" y="74930"/>
                  </a:moveTo>
                  <a:cubicBezTo>
                    <a:pt x="1621064" y="30480"/>
                    <a:pt x="1571534" y="0"/>
                    <a:pt x="151438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8395" y="550618"/>
                  </a:cubicBezTo>
                  <a:lnTo>
                    <a:pt x="1553754" y="550618"/>
                  </a:lnTo>
                  <a:cubicBezTo>
                    <a:pt x="1641384" y="550618"/>
                    <a:pt x="1712504" y="479498"/>
                    <a:pt x="1712504" y="391868"/>
                  </a:cubicBezTo>
                  <a:lnTo>
                    <a:pt x="1712504" y="201930"/>
                  </a:lnTo>
                  <a:cubicBezTo>
                    <a:pt x="1712503" y="149860"/>
                    <a:pt x="1687103" y="104140"/>
                    <a:pt x="1649004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14384" y="12700"/>
                  </a:lnTo>
                  <a:cubicBezTo>
                    <a:pt x="1594394" y="12700"/>
                    <a:pt x="1660434" y="78740"/>
                    <a:pt x="1660434" y="158750"/>
                  </a:cubicBezTo>
                  <a:lnTo>
                    <a:pt x="1660434" y="348688"/>
                  </a:lnTo>
                  <a:cubicBezTo>
                    <a:pt x="1660434" y="428698"/>
                    <a:pt x="1594394" y="494738"/>
                    <a:pt x="1514384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701073" y="391868"/>
                  </a:moveTo>
                  <a:cubicBezTo>
                    <a:pt x="1701073" y="471878"/>
                    <a:pt x="1633763" y="537918"/>
                    <a:pt x="1553754" y="537918"/>
                  </a:cubicBezTo>
                  <a:lnTo>
                    <a:pt x="19839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515654" y="507438"/>
                  </a:lnTo>
                  <a:cubicBezTo>
                    <a:pt x="1603284" y="507438"/>
                    <a:pt x="1674404" y="436318"/>
                    <a:pt x="1674404" y="348688"/>
                  </a:cubicBezTo>
                  <a:lnTo>
                    <a:pt x="1674404" y="158750"/>
                  </a:lnTo>
                  <a:cubicBezTo>
                    <a:pt x="1674404" y="140970"/>
                    <a:pt x="1670594" y="123190"/>
                    <a:pt x="1665513" y="106680"/>
                  </a:cubicBezTo>
                  <a:cubicBezTo>
                    <a:pt x="1687104" y="132080"/>
                    <a:pt x="1701073" y="165100"/>
                    <a:pt x="1701073" y="201930"/>
                  </a:cubicBezTo>
                  <a:lnTo>
                    <a:pt x="1701073" y="391868"/>
                  </a:lnTo>
                  <a:close/>
                </a:path>
              </a:pathLst>
            </a:custGeom>
            <a:solidFill>
              <a:srgbClr val="1A5DAC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924511" y="7700766"/>
            <a:ext cx="1239142" cy="1431781"/>
          </a:xfrm>
          <a:custGeom>
            <a:avLst/>
            <a:gdLst/>
            <a:ahLst/>
            <a:cxnLst/>
            <a:rect r="r" b="b" t="t" l="l"/>
            <a:pathLst>
              <a:path h="1431781" w="1239142">
                <a:moveTo>
                  <a:pt x="0" y="0"/>
                </a:moveTo>
                <a:lnTo>
                  <a:pt x="1239142" y="0"/>
                </a:lnTo>
                <a:lnTo>
                  <a:pt x="1239142" y="1431781"/>
                </a:lnTo>
                <a:lnTo>
                  <a:pt x="0" y="1431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40070" y="3721612"/>
            <a:ext cx="1608023" cy="1608023"/>
          </a:xfrm>
          <a:custGeom>
            <a:avLst/>
            <a:gdLst/>
            <a:ahLst/>
            <a:cxnLst/>
            <a:rect r="r" b="b" t="t" l="l"/>
            <a:pathLst>
              <a:path h="1608023" w="1608023">
                <a:moveTo>
                  <a:pt x="0" y="0"/>
                </a:moveTo>
                <a:lnTo>
                  <a:pt x="1608024" y="0"/>
                </a:lnTo>
                <a:lnTo>
                  <a:pt x="1608024" y="1608024"/>
                </a:lnTo>
                <a:lnTo>
                  <a:pt x="0" y="16080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943381" y="3885243"/>
            <a:ext cx="1421888" cy="1421888"/>
          </a:xfrm>
          <a:custGeom>
            <a:avLst/>
            <a:gdLst/>
            <a:ahLst/>
            <a:cxnLst/>
            <a:rect r="r" b="b" t="t" l="l"/>
            <a:pathLst>
              <a:path h="1421888" w="1421888">
                <a:moveTo>
                  <a:pt x="0" y="0"/>
                </a:moveTo>
                <a:lnTo>
                  <a:pt x="1421888" y="0"/>
                </a:lnTo>
                <a:lnTo>
                  <a:pt x="1421888" y="1421887"/>
                </a:lnTo>
                <a:lnTo>
                  <a:pt x="0" y="14218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943381" y="7700766"/>
            <a:ext cx="1518521" cy="1421888"/>
          </a:xfrm>
          <a:custGeom>
            <a:avLst/>
            <a:gdLst/>
            <a:ahLst/>
            <a:cxnLst/>
            <a:rect r="r" b="b" t="t" l="l"/>
            <a:pathLst>
              <a:path h="1421888" w="1518521">
                <a:moveTo>
                  <a:pt x="0" y="0"/>
                </a:moveTo>
                <a:lnTo>
                  <a:pt x="1518521" y="0"/>
                </a:lnTo>
                <a:lnTo>
                  <a:pt x="1518521" y="1421888"/>
                </a:lnTo>
                <a:lnTo>
                  <a:pt x="0" y="1421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5539256" y="1308073"/>
            <a:ext cx="7209488" cy="1050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FDFDFE"/>
                </a:solidFill>
                <a:latin typeface="Gatwick Bold"/>
              </a:rPr>
              <a:t>SWOT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265575" y="3063031"/>
            <a:ext cx="3315127" cy="37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FDFDFE"/>
                </a:solidFill>
                <a:latin typeface="Gatwick Bold"/>
              </a:rPr>
              <a:t>STRENGTHS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521463" y="6661024"/>
            <a:ext cx="3023836" cy="37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FDFDFE"/>
                </a:solidFill>
                <a:latin typeface="Gatwick Bold"/>
              </a:rPr>
              <a:t>THREATS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826338" y="3063121"/>
            <a:ext cx="3040761" cy="34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2313">
                <a:solidFill>
                  <a:srgbClr val="FDFDFE"/>
                </a:solidFill>
                <a:latin typeface="Gatwick Bold"/>
              </a:rPr>
              <a:t>WEAKNESSES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730379" y="6689688"/>
            <a:ext cx="2929614" cy="287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9"/>
              </a:lnSpc>
            </a:pPr>
            <a:r>
              <a:rPr lang="en-US" sz="1939">
                <a:solidFill>
                  <a:srgbClr val="FDFDFE"/>
                </a:solidFill>
                <a:latin typeface="Gatwick Bold"/>
              </a:rPr>
              <a:t>OPPORTUNITIES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163653" y="4045606"/>
            <a:ext cx="4283438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54862" indent="-277431" lvl="1">
              <a:lnSpc>
                <a:spcPts val="3083"/>
              </a:lnSpc>
              <a:buFont typeface="Arial"/>
              <a:buChar char="•"/>
            </a:pPr>
            <a:r>
              <a:rPr lang="en-US" sz="2569">
                <a:solidFill>
                  <a:srgbClr val="FFFFFF"/>
                </a:solidFill>
                <a:latin typeface="Arimo"/>
              </a:rPr>
              <a:t>Social media presence</a:t>
            </a:r>
          </a:p>
          <a:p>
            <a:pPr marL="554862" indent="-277431" lvl="1">
              <a:lnSpc>
                <a:spcPts val="3083"/>
              </a:lnSpc>
              <a:buFont typeface="Arial"/>
              <a:buChar char="•"/>
            </a:pPr>
            <a:r>
              <a:rPr lang="en-US" sz="2569">
                <a:solidFill>
                  <a:srgbClr val="FFFFFF"/>
                </a:solidFill>
                <a:latin typeface="Arimo"/>
              </a:rPr>
              <a:t>Homepage on website</a:t>
            </a:r>
          </a:p>
          <a:p>
            <a:pPr marL="554862" indent="-277431" lvl="1">
              <a:lnSpc>
                <a:spcPts val="3083"/>
              </a:lnSpc>
              <a:buFont typeface="Arial"/>
              <a:buChar char="•"/>
            </a:pPr>
            <a:r>
              <a:rPr lang="en-US" sz="2569">
                <a:solidFill>
                  <a:srgbClr val="FFFFFF"/>
                </a:solidFill>
                <a:latin typeface="Arimo"/>
              </a:rPr>
              <a:t>Blog post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844776" y="7702282"/>
            <a:ext cx="4828223" cy="1419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Data Security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Economic downturns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Evolving social media algorithms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844776" y="3884278"/>
            <a:ext cx="4329166" cy="17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Website pages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Website search bar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Mobile-friendliness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Emails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Social media engagement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105145" y="7398394"/>
            <a:ext cx="5810237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Increase engagement on socia</a:t>
            </a:r>
            <a:r>
              <a:rPr lang="en-US" sz="2370">
                <a:solidFill>
                  <a:srgbClr val="FDFDFE"/>
                </a:solidFill>
                <a:latin typeface="Arimo"/>
              </a:rPr>
              <a:t>l media.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Send more emails, or possibly send out email notifications about campaigns.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Adapt emails to fit mobile style.</a:t>
            </a:r>
          </a:p>
          <a:p>
            <a:pPr marL="511683" indent="-255842" lvl="1">
              <a:lnSpc>
                <a:spcPts val="2844"/>
              </a:lnSpc>
              <a:buFont typeface="Arial"/>
              <a:buChar char="•"/>
            </a:pPr>
            <a:r>
              <a:rPr lang="en-US" sz="2370">
                <a:solidFill>
                  <a:srgbClr val="FDFDFE"/>
                </a:solidFill>
                <a:latin typeface="Arimo"/>
              </a:rPr>
              <a:t>Create a mobile app.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-7066080">
            <a:off x="-2644380" y="-3405298"/>
            <a:ext cx="5761765" cy="7342692"/>
          </a:xfrm>
          <a:custGeom>
            <a:avLst/>
            <a:gdLst/>
            <a:ahLst/>
            <a:cxnLst/>
            <a:rect r="r" b="b" t="t" l="l"/>
            <a:pathLst>
              <a:path h="7342692" w="5761765">
                <a:moveTo>
                  <a:pt x="0" y="0"/>
                </a:moveTo>
                <a:lnTo>
                  <a:pt x="5761765" y="0"/>
                </a:lnTo>
                <a:lnTo>
                  <a:pt x="5761765" y="7342691"/>
                </a:lnTo>
                <a:lnTo>
                  <a:pt x="0" y="73426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058523">
            <a:off x="14365571" y="6059542"/>
            <a:ext cx="6354757" cy="5353883"/>
          </a:xfrm>
          <a:custGeom>
            <a:avLst/>
            <a:gdLst/>
            <a:ahLst/>
            <a:cxnLst/>
            <a:rect r="r" b="b" t="t" l="l"/>
            <a:pathLst>
              <a:path h="5353883" w="6354757">
                <a:moveTo>
                  <a:pt x="0" y="0"/>
                </a:moveTo>
                <a:lnTo>
                  <a:pt x="6354757" y="0"/>
                </a:lnTo>
                <a:lnTo>
                  <a:pt x="6354757" y="5353882"/>
                </a:lnTo>
                <a:lnTo>
                  <a:pt x="0" y="5353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058523">
            <a:off x="-2347855" y="-887881"/>
            <a:ext cx="6354757" cy="5353883"/>
          </a:xfrm>
          <a:custGeom>
            <a:avLst/>
            <a:gdLst/>
            <a:ahLst/>
            <a:cxnLst/>
            <a:rect r="r" b="b" t="t" l="l"/>
            <a:pathLst>
              <a:path h="5353883" w="6354757">
                <a:moveTo>
                  <a:pt x="0" y="0"/>
                </a:moveTo>
                <a:lnTo>
                  <a:pt x="6354757" y="0"/>
                </a:lnTo>
                <a:lnTo>
                  <a:pt x="6354757" y="5353883"/>
                </a:lnTo>
                <a:lnTo>
                  <a:pt x="0" y="5353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09500" y="3729574"/>
            <a:ext cx="11668999" cy="2800560"/>
          </a:xfrm>
          <a:custGeom>
            <a:avLst/>
            <a:gdLst/>
            <a:ahLst/>
            <a:cxnLst/>
            <a:rect r="r" b="b" t="t" l="l"/>
            <a:pathLst>
              <a:path h="2800560" w="11668999">
                <a:moveTo>
                  <a:pt x="0" y="0"/>
                </a:moveTo>
                <a:lnTo>
                  <a:pt x="11669000" y="0"/>
                </a:lnTo>
                <a:lnTo>
                  <a:pt x="11669000" y="2800559"/>
                </a:lnTo>
                <a:lnTo>
                  <a:pt x="0" y="2800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11515">
            <a:off x="12805841" y="800459"/>
            <a:ext cx="3528907" cy="3299528"/>
          </a:xfrm>
          <a:custGeom>
            <a:avLst/>
            <a:gdLst/>
            <a:ahLst/>
            <a:cxnLst/>
            <a:rect r="r" b="b" t="t" l="l"/>
            <a:pathLst>
              <a:path h="3299528" w="3528907">
                <a:moveTo>
                  <a:pt x="0" y="0"/>
                </a:moveTo>
                <a:lnTo>
                  <a:pt x="3528907" y="0"/>
                </a:lnTo>
                <a:lnTo>
                  <a:pt x="3528907" y="3299528"/>
                </a:lnTo>
                <a:lnTo>
                  <a:pt x="0" y="32995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06656" y="3787871"/>
            <a:ext cx="10874688" cy="178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0"/>
              </a:lnSpc>
            </a:pPr>
            <a:r>
              <a:rPr lang="en-US" sz="9835">
                <a:solidFill>
                  <a:srgbClr val="1A5DAC"/>
                </a:solidFill>
                <a:latin typeface="Gatwick Bold"/>
              </a:rPr>
              <a:t>MARKETING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57162" y="2279905"/>
            <a:ext cx="7373677" cy="1386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56"/>
              </a:lnSpc>
            </a:pPr>
            <a:r>
              <a:rPr lang="en-US" sz="7683">
                <a:solidFill>
                  <a:srgbClr val="1A5DAC"/>
                </a:solidFill>
                <a:latin typeface="Gatwick Bold"/>
              </a:rPr>
              <a:t>OUR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7705" y="6434883"/>
            <a:ext cx="10852590" cy="707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4032">
                <a:solidFill>
                  <a:srgbClr val="1A5DAC"/>
                </a:solidFill>
                <a:latin typeface="Arimo"/>
              </a:rPr>
              <a:t>PLAN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07603" y="8224217"/>
            <a:ext cx="1783904" cy="1783904"/>
          </a:xfrm>
          <a:custGeom>
            <a:avLst/>
            <a:gdLst/>
            <a:ahLst/>
            <a:cxnLst/>
            <a:rect r="r" b="b" t="t" l="l"/>
            <a:pathLst>
              <a:path h="1783904" w="1783904">
                <a:moveTo>
                  <a:pt x="0" y="0"/>
                </a:moveTo>
                <a:lnTo>
                  <a:pt x="1783904" y="0"/>
                </a:lnTo>
                <a:lnTo>
                  <a:pt x="1783904" y="1783904"/>
                </a:lnTo>
                <a:lnTo>
                  <a:pt x="0" y="17839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7554" y="8224217"/>
            <a:ext cx="1783904" cy="1783904"/>
          </a:xfrm>
          <a:custGeom>
            <a:avLst/>
            <a:gdLst/>
            <a:ahLst/>
            <a:cxnLst/>
            <a:rect r="r" b="b" t="t" l="l"/>
            <a:pathLst>
              <a:path h="1783904" w="1783904">
                <a:moveTo>
                  <a:pt x="0" y="0"/>
                </a:moveTo>
                <a:lnTo>
                  <a:pt x="1783904" y="0"/>
                </a:lnTo>
                <a:lnTo>
                  <a:pt x="1783904" y="1783904"/>
                </a:lnTo>
                <a:lnTo>
                  <a:pt x="0" y="1783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5D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93425" y="2388579"/>
            <a:ext cx="5587209" cy="5670352"/>
          </a:xfrm>
          <a:custGeom>
            <a:avLst/>
            <a:gdLst/>
            <a:ahLst/>
            <a:cxnLst/>
            <a:rect r="r" b="b" t="t" l="l"/>
            <a:pathLst>
              <a:path h="5670352" w="5587209">
                <a:moveTo>
                  <a:pt x="0" y="0"/>
                </a:moveTo>
                <a:lnTo>
                  <a:pt x="5587209" y="0"/>
                </a:lnTo>
                <a:lnTo>
                  <a:pt x="5587209" y="5670352"/>
                </a:lnTo>
                <a:lnTo>
                  <a:pt x="0" y="5670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94395" y="2308324"/>
            <a:ext cx="5587209" cy="5670352"/>
          </a:xfrm>
          <a:custGeom>
            <a:avLst/>
            <a:gdLst/>
            <a:ahLst/>
            <a:cxnLst/>
            <a:rect r="r" b="b" t="t" l="l"/>
            <a:pathLst>
              <a:path h="5670352" w="5587209">
                <a:moveTo>
                  <a:pt x="0" y="0"/>
                </a:moveTo>
                <a:lnTo>
                  <a:pt x="5587210" y="0"/>
                </a:lnTo>
                <a:lnTo>
                  <a:pt x="5587210" y="5670352"/>
                </a:lnTo>
                <a:lnTo>
                  <a:pt x="0" y="5670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74205" y="7501944"/>
            <a:ext cx="4739589" cy="1593761"/>
          </a:xfrm>
          <a:custGeom>
            <a:avLst/>
            <a:gdLst/>
            <a:ahLst/>
            <a:cxnLst/>
            <a:rect r="r" b="b" t="t" l="l"/>
            <a:pathLst>
              <a:path h="1593761" w="4739589">
                <a:moveTo>
                  <a:pt x="0" y="0"/>
                </a:moveTo>
                <a:lnTo>
                  <a:pt x="4739590" y="0"/>
                </a:lnTo>
                <a:lnTo>
                  <a:pt x="4739590" y="1593760"/>
                </a:lnTo>
                <a:lnTo>
                  <a:pt x="0" y="15937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8918" r="0" b="-4933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69416" y="2302854"/>
            <a:ext cx="11149168" cy="4519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600">
                <a:solidFill>
                  <a:srgbClr val="FFFFFF"/>
                </a:solidFill>
                <a:latin typeface="Gatwick Bold"/>
              </a:rPr>
              <a:t>PROTECT YOUR INFORMATION</a:t>
            </a:r>
          </a:p>
          <a:p>
            <a:pPr algn="ctr">
              <a:lnSpc>
                <a:spcPts val="7056"/>
              </a:lnSpc>
            </a:pPr>
          </a:p>
          <a:p>
            <a:pPr algn="ctr" marL="0" indent="0" lvl="1">
              <a:lnSpc>
                <a:spcPts val="7056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twick Bold"/>
              </a:rPr>
              <a:t>PROTECT YOUR POWER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D20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1071076">
            <a:off x="3862289" y="1281098"/>
            <a:ext cx="2497667" cy="858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6"/>
              </a:lnSpc>
            </a:pPr>
            <a:r>
              <a:rPr lang="en-US" sz="3647">
                <a:solidFill>
                  <a:srgbClr val="1A5DAC"/>
                </a:solidFill>
                <a:latin typeface="Gatwick Bold"/>
              </a:rPr>
              <a:t>SMART</a:t>
            </a:r>
          </a:p>
        </p:txBody>
      </p:sp>
      <p:sp>
        <p:nvSpPr>
          <p:cNvPr name="TextBox 3" id="3"/>
          <p:cNvSpPr txBox="true"/>
          <p:nvPr/>
        </p:nvSpPr>
        <p:spPr>
          <a:xfrm rot="1473359">
            <a:off x="12612778" y="1546608"/>
            <a:ext cx="2592194" cy="888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>
                <a:solidFill>
                  <a:srgbClr val="1A5DAC"/>
                </a:solidFill>
                <a:latin typeface="Gatwick Bold"/>
              </a:rPr>
              <a:t>GOALS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34536" y="2220033"/>
            <a:ext cx="7139364" cy="6835813"/>
          </a:xfrm>
          <a:custGeom>
            <a:avLst/>
            <a:gdLst/>
            <a:ahLst/>
            <a:cxnLst/>
            <a:rect r="r" b="b" t="t" l="l"/>
            <a:pathLst>
              <a:path h="6835813" w="7139364">
                <a:moveTo>
                  <a:pt x="0" y="0"/>
                </a:moveTo>
                <a:lnTo>
                  <a:pt x="7139364" y="0"/>
                </a:lnTo>
                <a:lnTo>
                  <a:pt x="7139364" y="6835813"/>
                </a:lnTo>
                <a:lnTo>
                  <a:pt x="0" y="6835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43259" y="2220033"/>
            <a:ext cx="7139364" cy="6835813"/>
          </a:xfrm>
          <a:custGeom>
            <a:avLst/>
            <a:gdLst/>
            <a:ahLst/>
            <a:cxnLst/>
            <a:rect r="r" b="b" t="t" l="l"/>
            <a:pathLst>
              <a:path h="6835813" w="7139364">
                <a:moveTo>
                  <a:pt x="0" y="0"/>
                </a:moveTo>
                <a:lnTo>
                  <a:pt x="7139363" y="0"/>
                </a:lnTo>
                <a:lnTo>
                  <a:pt x="7139363" y="6835813"/>
                </a:lnTo>
                <a:lnTo>
                  <a:pt x="0" y="6835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78403" y="8068948"/>
            <a:ext cx="4412939" cy="1616239"/>
          </a:xfrm>
          <a:custGeom>
            <a:avLst/>
            <a:gdLst/>
            <a:ahLst/>
            <a:cxnLst/>
            <a:rect r="r" b="b" t="t" l="l"/>
            <a:pathLst>
              <a:path h="1616239" w="4412939">
                <a:moveTo>
                  <a:pt x="0" y="0"/>
                </a:moveTo>
                <a:lnTo>
                  <a:pt x="4412939" y="0"/>
                </a:lnTo>
                <a:lnTo>
                  <a:pt x="4412939" y="1616239"/>
                </a:lnTo>
                <a:lnTo>
                  <a:pt x="0" y="1616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82622" y="399415"/>
            <a:ext cx="4412939" cy="1616239"/>
          </a:xfrm>
          <a:custGeom>
            <a:avLst/>
            <a:gdLst/>
            <a:ahLst/>
            <a:cxnLst/>
            <a:rect r="r" b="b" t="t" l="l"/>
            <a:pathLst>
              <a:path h="1616239" w="4412939">
                <a:moveTo>
                  <a:pt x="0" y="0"/>
                </a:moveTo>
                <a:lnTo>
                  <a:pt x="4412939" y="0"/>
                </a:lnTo>
                <a:lnTo>
                  <a:pt x="4412939" y="1616239"/>
                </a:lnTo>
                <a:lnTo>
                  <a:pt x="0" y="1616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37255">
            <a:off x="8191925" y="5130446"/>
            <a:ext cx="1958747" cy="1014987"/>
          </a:xfrm>
          <a:custGeom>
            <a:avLst/>
            <a:gdLst/>
            <a:ahLst/>
            <a:cxnLst/>
            <a:rect r="r" b="b" t="t" l="l"/>
            <a:pathLst>
              <a:path h="1014987" w="1958747">
                <a:moveTo>
                  <a:pt x="0" y="0"/>
                </a:moveTo>
                <a:lnTo>
                  <a:pt x="1958747" y="0"/>
                </a:lnTo>
                <a:lnTo>
                  <a:pt x="1958747" y="1014987"/>
                </a:lnTo>
                <a:lnTo>
                  <a:pt x="0" y="1014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41591" y="3435671"/>
            <a:ext cx="2620334" cy="555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0"/>
              </a:lnSpc>
              <a:spcBef>
                <a:spcPct val="0"/>
              </a:spcBef>
            </a:pPr>
            <a:r>
              <a:rPr lang="en-US" sz="2913">
                <a:solidFill>
                  <a:srgbClr val="1A5DAC"/>
                </a:solidFill>
                <a:latin typeface="Gatwick Bold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11253" y="3445196"/>
            <a:ext cx="3649977" cy="50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15"/>
              </a:lnSpc>
              <a:spcBef>
                <a:spcPct val="0"/>
              </a:spcBef>
            </a:pPr>
            <a:r>
              <a:rPr lang="en-US" sz="2677">
                <a:solidFill>
                  <a:srgbClr val="1A5DAC"/>
                </a:solidFill>
                <a:latin typeface="Gatwick Bold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95088" y="4269172"/>
            <a:ext cx="3936257" cy="3799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7"/>
              </a:lnSpc>
              <a:spcBef>
                <a:spcPct val="0"/>
              </a:spcBef>
            </a:pPr>
            <a:r>
              <a:rPr lang="en-US" sz="2518">
                <a:solidFill>
                  <a:srgbClr val="1A5DAC"/>
                </a:solidFill>
                <a:latin typeface="Arimo"/>
              </a:rPr>
              <a:t>Increase social media engagement on Instagram and Facebook by 10% within two weeks by posting tips, resources, and informational content on how to stay safe from scammers.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11253" y="4269172"/>
            <a:ext cx="4097243" cy="3799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7"/>
              </a:lnSpc>
              <a:spcBef>
                <a:spcPct val="0"/>
              </a:spcBef>
            </a:pPr>
            <a:r>
              <a:rPr lang="en-US" sz="2518">
                <a:solidFill>
                  <a:srgbClr val="1A5DAC"/>
                </a:solidFill>
                <a:latin typeface="Arimo"/>
              </a:rPr>
              <a:t>Increase email open rates by 10% and click-through rates by 5% within two weeks by sending out newsletters with tips, resources, and informational content on how to stay safe from scammers.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DAFf7g6E6tk</dc:identifier>
  <dcterms:modified xsi:type="dcterms:W3CDTF">2011-08-01T06:04:30Z</dcterms:modified>
  <cp:revision>1</cp:revision>
  <dc:title>Protect Your Information, Protect Your Power</dc:title>
</cp:coreProperties>
</file>