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Corbel"/>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R8VfmZHknZSiyrPpasdcdfZ5Q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A417E2-6C13-46F0-A1CD-5A6F904FD075}">
  <a:tblStyle styleId="{E4A417E2-6C13-46F0-A1CD-5A6F904FD075}"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2"/>
          </a:solidFill>
        </a:fill>
      </a:tcStyle>
    </a:wholeTbl>
    <a:band1H>
      <a:tcTxStyle/>
      <a:tcStyle>
        <a:fill>
          <a:solidFill>
            <a:srgbClr val="CDD9E4"/>
          </a:solidFill>
        </a:fill>
      </a:tcStyle>
    </a:band1H>
    <a:band2H>
      <a:tcTxStyle/>
    </a:band2H>
    <a:band1V>
      <a:tcTxStyle/>
      <a:tcStyle>
        <a:fill>
          <a:solidFill>
            <a:srgbClr val="CDD9E4"/>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56C8512-6BFB-4740-A373-3E83E915CD1F}"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1AAB1E3-312E-4086-9C10-3EACA2FF2F9A}" styleName="Table_2">
    <a:wholeTbl>
      <a:tcTxStyle b="off" i="off">
        <a:font>
          <a:latin typeface="Corbel"/>
          <a:ea typeface="Corbel"/>
          <a:cs typeface="Corbel"/>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4E6"/>
          </a:solidFill>
        </a:fill>
      </a:tcStyle>
    </a:wholeTbl>
    <a:band1H>
      <a:tcTxStyle/>
      <a:tcStyle>
        <a:fill>
          <a:solidFill>
            <a:srgbClr val="FFE9CA"/>
          </a:solidFill>
        </a:fill>
      </a:tcStyle>
    </a:band1H>
    <a:band2H>
      <a:tcTxStyle/>
    </a:band2H>
    <a:band1V>
      <a:tcTxStyle/>
      <a:tcStyle>
        <a:fill>
          <a:solidFill>
            <a:srgbClr val="FFE9CA"/>
          </a:solidFill>
        </a:fill>
      </a:tcStyle>
    </a:band1V>
    <a:band2V>
      <a:tcTxStyle/>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FFF4E6"/>
          </a:solidFill>
        </a:fill>
      </a:tcStyle>
    </a:lastRow>
    <a:seCell>
      <a:tcTxStyle/>
    </a:seCell>
    <a:swCell>
      <a:tcTxStyle/>
    </a:swCell>
    <a:firstRow>
      <a:tcTxStyle b="on" i="off"/>
      <a:tcStyle>
        <a:fill>
          <a:solidFill>
            <a:srgbClr val="FFF4E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customschemas.google.com/relationships/presentationmetadata" Target="meta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To accomodate Americans who think that assemble yourself furniture is cheap. Having already assembled furniture options can be geared towards those people</a:t>
            </a:r>
            <a:endParaRPr/>
          </a:p>
        </p:txBody>
      </p:sp>
      <p:sp>
        <p:nvSpPr>
          <p:cNvPr id="195" name="Google Shape;19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european markets, they have a lot of commercials but they are considered to be more offensive than what Americans like to see on TV, </a:t>
            </a:r>
            <a:endParaRPr/>
          </a:p>
          <a:p>
            <a:pPr indent="0" lvl="0" marL="0" rtl="0" algn="l">
              <a:lnSpc>
                <a:spcPct val="100000"/>
              </a:lnSpc>
              <a:spcBef>
                <a:spcPts val="0"/>
              </a:spcBef>
              <a:spcAft>
                <a:spcPts val="0"/>
              </a:spcAft>
              <a:buSzPts val="1100"/>
              <a:buNone/>
            </a:pPr>
            <a:r>
              <a:rPr lang="en-US"/>
              <a:t>-TV: have commercials where they highlight their food, big space, and what each store is doing per month</a:t>
            </a:r>
            <a:endParaRPr/>
          </a:p>
          <a:p>
            <a:pPr indent="0" lvl="0" marL="0" rtl="0" algn="l">
              <a:lnSpc>
                <a:spcPct val="100000"/>
              </a:lnSpc>
              <a:spcBef>
                <a:spcPts val="0"/>
              </a:spcBef>
              <a:spcAft>
                <a:spcPts val="0"/>
              </a:spcAft>
              <a:buSzPts val="1100"/>
              <a:buNone/>
            </a:pPr>
            <a:r>
              <a:rPr lang="en-US"/>
              <a:t>	ex: San Fran store does kids birthday parties, ATL store does something for college kids. advertise those more because their brand is all about customer satisfaction </a:t>
            </a:r>
            <a:endParaRPr/>
          </a:p>
          <a:p>
            <a:pPr indent="0" lvl="0" marL="0" rtl="0" algn="l">
              <a:lnSpc>
                <a:spcPct val="100000"/>
              </a:lnSpc>
              <a:spcBef>
                <a:spcPts val="0"/>
              </a:spcBef>
              <a:spcAft>
                <a:spcPts val="0"/>
              </a:spcAft>
              <a:buSzPts val="1100"/>
              <a:buNone/>
            </a:pPr>
            <a:r>
              <a:rPr lang="en-US"/>
              <a:t>-social media presence: increase their advertising on instagram, twitter, other social media sites by paying for more sponsored posts and using influencers more to show what they got and how great it is</a:t>
            </a:r>
            <a:endParaRPr/>
          </a:p>
        </p:txBody>
      </p:sp>
      <p:sp>
        <p:nvSpPr>
          <p:cNvPr id="205" name="Google Shape;2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t>
            </a:r>
            <a:r>
              <a:rPr lang="en-US" sz="1200">
                <a:solidFill>
                  <a:srgbClr val="595959"/>
                </a:solidFill>
                <a:latin typeface="Times New Roman"/>
                <a:ea typeface="Times New Roman"/>
                <a:cs typeface="Times New Roman"/>
                <a:sym typeface="Times New Roman"/>
              </a:rPr>
              <a:t>Middle ground between the assemble yourself and having someone from IKEA come to your house to assemble to furniture </a:t>
            </a:r>
            <a:endParaRPr sz="1200">
              <a:solidFill>
                <a:srgbClr val="595959"/>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US" sz="1200">
                <a:solidFill>
                  <a:srgbClr val="595959"/>
                </a:solidFill>
                <a:latin typeface="Times New Roman"/>
                <a:ea typeface="Times New Roman"/>
                <a:cs typeface="Times New Roman"/>
                <a:sym typeface="Times New Roman"/>
              </a:rPr>
              <a:t>-time plan is 12 months to make sure the warehouse has been updated to keep all the inventory, and 2 months to advertise it in stores </a:t>
            </a:r>
            <a:endParaRPr sz="1200">
              <a:solidFill>
                <a:srgbClr val="595959"/>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sz="1200">
              <a:solidFill>
                <a:srgbClr val="595959"/>
              </a:solidFill>
              <a:latin typeface="Times New Roman"/>
              <a:ea typeface="Times New Roman"/>
              <a:cs typeface="Times New Roman"/>
              <a:sym typeface="Times New Roman"/>
            </a:endParaRPr>
          </a:p>
        </p:txBody>
      </p:sp>
      <p:sp>
        <p:nvSpPr>
          <p:cNvPr id="215" name="Google Shape;2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-cost 500,000 because it will take a good amount of money to hire an outside firm to help with the new commercials and analyze the right times to post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-More options for assembly leads to increase in sales</a:t>
            </a:r>
            <a:endParaRPr/>
          </a:p>
          <a:p>
            <a:pPr indent="0" lvl="0" marL="0" rtl="0" algn="l">
              <a:lnSpc>
                <a:spcPct val="100000"/>
              </a:lnSpc>
              <a:spcBef>
                <a:spcPts val="0"/>
              </a:spcBef>
              <a:spcAft>
                <a:spcPts val="0"/>
              </a:spcAft>
              <a:buSzPts val="1100"/>
              <a:buNone/>
            </a:pPr>
            <a:r>
              <a:rPr lang="en-US"/>
              <a:t>-More social media presence leads to increase in millennial interactions</a:t>
            </a:r>
            <a:endParaRPr/>
          </a:p>
          <a:p>
            <a:pPr indent="0" lvl="0" marL="0" rtl="0" algn="l">
              <a:lnSpc>
                <a:spcPct val="100000"/>
              </a:lnSpc>
              <a:spcBef>
                <a:spcPts val="0"/>
              </a:spcBef>
              <a:spcAft>
                <a:spcPts val="0"/>
              </a:spcAft>
              <a:buSzPts val="1100"/>
              <a:buNone/>
            </a:pPr>
            <a:r>
              <a:t/>
            </a:r>
            <a:endParaRPr/>
          </a:p>
        </p:txBody>
      </p:sp>
      <p:sp>
        <p:nvSpPr>
          <p:cNvPr id="241" name="Google Shape;2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Hannah</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Hannah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Resources: over 360 stores, 147000 employees, 51 stores in North America </a:t>
            </a:r>
            <a:endParaRPr/>
          </a:p>
          <a:p>
            <a:pPr indent="0" lvl="0" marL="0" rtl="0" algn="l">
              <a:lnSpc>
                <a:spcPct val="100000"/>
              </a:lnSpc>
              <a:spcBef>
                <a:spcPts val="0"/>
              </a:spcBef>
              <a:spcAft>
                <a:spcPts val="0"/>
              </a:spcAft>
              <a:buSzPts val="1100"/>
              <a:buNone/>
            </a:pPr>
            <a:r>
              <a:rPr lang="en-US"/>
              <a:t>Competitive adv: very cost effective. not expensive at all to buy nice things from their stores, many different products. you can buy desks, tables, sofas, but also silverware, rugs, plants, and toys, so there is a wide range of products. </a:t>
            </a:r>
            <a:endParaRPr/>
          </a:p>
          <a:p>
            <a:pPr indent="0" lvl="0" marL="0" rtl="0" algn="l">
              <a:lnSpc>
                <a:spcPct val="100000"/>
              </a:lnSpc>
              <a:spcBef>
                <a:spcPts val="0"/>
              </a:spcBef>
              <a:spcAft>
                <a:spcPts val="0"/>
              </a:spcAft>
              <a:buSzPts val="1100"/>
              <a:buNone/>
            </a:pPr>
            <a:r>
              <a:rPr lang="en-US"/>
              <a:t>Capabilities: efficient production, localized it, so they were able to increase production capacity and producing high quality products at lowest costs, they can also provide suppliers financial assistance if needed </a:t>
            </a:r>
            <a:endParaRPr/>
          </a:p>
          <a:p>
            <a:pPr indent="0" lvl="0" marL="0" rtl="0" algn="l">
              <a:lnSpc>
                <a:spcPct val="100000"/>
              </a:lnSpc>
              <a:spcBef>
                <a:spcPts val="0"/>
              </a:spcBef>
              <a:spcAft>
                <a:spcPts val="0"/>
              </a:spcAft>
              <a:buSzPts val="1100"/>
              <a:buNone/>
            </a:pPr>
            <a:r>
              <a:rPr lang="en-US"/>
              <a:t>Core competencies: low cost business model, </a:t>
            </a:r>
            <a:r>
              <a:rPr lang="en-US">
                <a:solidFill>
                  <a:schemeClr val="dk1"/>
                </a:solidFill>
              </a:rPr>
              <a:t> Flat-pack, you can easily transport it and fit it into your car and the assembly is very easy, unique product designs and makes it easy for anyone to shop, destination shopping, they made their stores in the US a fun place to go where you can do other things than just shop. You can eat, get face painted, birthday parties etc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 it is valuable because of their low-cost business strategy. They are sustainable, cost effective which allows them to be profitable.</a:t>
            </a:r>
            <a:endParaRPr/>
          </a:p>
          <a:p>
            <a:pPr indent="0" lvl="0" marL="0" rtl="0" algn="l">
              <a:lnSpc>
                <a:spcPct val="100000"/>
              </a:lnSpc>
              <a:spcBef>
                <a:spcPts val="0"/>
              </a:spcBef>
              <a:spcAft>
                <a:spcPts val="0"/>
              </a:spcAft>
              <a:buSzPts val="1100"/>
              <a:buNone/>
            </a:pPr>
            <a:r>
              <a:rPr lang="en-US"/>
              <a:t>they offer so many different products in store, have food, child care, so many things that make it valuable </a:t>
            </a:r>
            <a:endParaRPr/>
          </a:p>
          <a:p>
            <a:pPr indent="0" lvl="0" marL="0" rtl="0" algn="l">
              <a:lnSpc>
                <a:spcPct val="100000"/>
              </a:lnSpc>
              <a:spcBef>
                <a:spcPts val="0"/>
              </a:spcBef>
              <a:spcAft>
                <a:spcPts val="0"/>
              </a:spcAft>
              <a:buSzPts val="1100"/>
              <a:buNone/>
            </a:pPr>
            <a:r>
              <a:rPr lang="en-US"/>
              <a:t>R: it is rare because they offer such low prices and the store is set up in a such a unique way because from every point of the store you can see every detail, they have fun activities planned for the month, food etc</a:t>
            </a:r>
            <a:endParaRPr/>
          </a:p>
          <a:p>
            <a:pPr indent="0" lvl="0" marL="0" rtl="0" algn="l">
              <a:lnSpc>
                <a:spcPct val="100000"/>
              </a:lnSpc>
              <a:spcBef>
                <a:spcPts val="0"/>
              </a:spcBef>
              <a:spcAft>
                <a:spcPts val="0"/>
              </a:spcAft>
              <a:buSzPts val="1100"/>
              <a:buNone/>
            </a:pPr>
            <a:r>
              <a:rPr lang="en-US"/>
              <a:t>I: it could be imitated. although, the business model is great and low cost, with the right company of resources, they could do the same thing to make their products cheaper, easy to pack and assemble. you can copy their style too, eventually everyone with tight resources can do this</a:t>
            </a:r>
            <a:endParaRPr/>
          </a:p>
          <a:p>
            <a:pPr indent="0" lvl="0" marL="0" rtl="0" algn="l">
              <a:lnSpc>
                <a:spcPct val="100000"/>
              </a:lnSpc>
              <a:spcBef>
                <a:spcPts val="0"/>
              </a:spcBef>
              <a:spcAft>
                <a:spcPts val="0"/>
              </a:spcAft>
              <a:buClr>
                <a:srgbClr val="000000"/>
              </a:buClr>
              <a:buSzPts val="1100"/>
              <a:buFont typeface="Arial"/>
              <a:buNone/>
            </a:pPr>
            <a:r>
              <a:rPr lang="en-US"/>
              <a:t>O: successful in many countries, have been around for a long time and continuing to grow. have a strong brand (everyone knows them for their prices, style, product offerings, fun spaces) which they can use to market themselves even more and a reason why they are so successful.</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threat of competitors: There aren’t really any other companies like Ikea in the U.S. There are companies like wayfair, target, and Amazon, but they do not have the same main focus of IKEA. </a:t>
            </a:r>
            <a:endParaRPr/>
          </a:p>
          <a:p>
            <a:pPr indent="0" lvl="0" marL="0" rtl="0" algn="l">
              <a:lnSpc>
                <a:spcPct val="100000"/>
              </a:lnSpc>
              <a:spcBef>
                <a:spcPts val="0"/>
              </a:spcBef>
              <a:spcAft>
                <a:spcPts val="0"/>
              </a:spcAft>
              <a:buSzPts val="1100"/>
              <a:buNone/>
            </a:pPr>
            <a:r>
              <a:rPr lang="en-US"/>
              <a:t>The threat of new entry: Low because there isn’t a high threat of competitors </a:t>
            </a:r>
            <a:endParaRPr/>
          </a:p>
          <a:p>
            <a:pPr indent="0" lvl="0" marL="0" rtl="0" algn="l">
              <a:lnSpc>
                <a:spcPct val="100000"/>
              </a:lnSpc>
              <a:spcBef>
                <a:spcPts val="0"/>
              </a:spcBef>
              <a:spcAft>
                <a:spcPts val="0"/>
              </a:spcAft>
              <a:buSzPts val="1100"/>
              <a:buNone/>
            </a:pPr>
            <a:r>
              <a:rPr lang="en-US"/>
              <a:t>The power of buyers: U.S. consumers are very picky when it comes to the products they are purchasing </a:t>
            </a:r>
            <a:endParaRPr/>
          </a:p>
          <a:p>
            <a:pPr indent="0" lvl="0" marL="0" rtl="0" algn="l">
              <a:lnSpc>
                <a:spcPct val="100000"/>
              </a:lnSpc>
              <a:spcBef>
                <a:spcPts val="0"/>
              </a:spcBef>
              <a:spcAft>
                <a:spcPts val="0"/>
              </a:spcAft>
              <a:buSzPts val="1100"/>
              <a:buNone/>
            </a:pPr>
            <a:r>
              <a:rPr lang="en-US"/>
              <a:t>The power of suppliers: Low because IKEA has a lot of suppliers to choose from, so IKEA more has the power as opposed to the suppliers  </a:t>
            </a:r>
            <a:endParaRPr/>
          </a:p>
          <a:p>
            <a:pPr indent="0" lvl="0" marL="0" rtl="0" algn="l">
              <a:lnSpc>
                <a:spcPct val="100000"/>
              </a:lnSpc>
              <a:spcBef>
                <a:spcPts val="0"/>
              </a:spcBef>
              <a:spcAft>
                <a:spcPts val="0"/>
              </a:spcAft>
              <a:buSzPts val="1100"/>
              <a:buNone/>
            </a:pPr>
            <a:r>
              <a:rPr lang="en-US"/>
              <a:t>The threat of substitutes: Although there aren’t any companies that are specifically just like IKEA there are a lot of furniture companies that consumers can chose over IKEA. These companies may have more appealing options such as a less overwhelming showroom and the fact that you do not have to build the furniture yourself.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13" name="Shape 13"/>
        <p:cNvGrpSpPr/>
        <p:nvPr/>
      </p:nvGrpSpPr>
      <p:grpSpPr>
        <a:xfrm>
          <a:off x="0" y="0"/>
          <a:ext cx="0" cy="0"/>
          <a:chOff x="0" y="0"/>
          <a:chExt cx="0" cy="0"/>
        </a:xfrm>
      </p:grpSpPr>
      <p:sp>
        <p:nvSpPr>
          <p:cNvPr id="14" name="Google Shape;14;p20"/>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0"/>
          <p:cNvSpPr/>
          <p:nvPr/>
        </p:nvSpPr>
        <p:spPr>
          <a:xfrm>
            <a:off x="9270263" y="761999"/>
            <a:ext cx="2925318" cy="5334001"/>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0"/>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6E7F0"/>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8" name="Google Shape;18;p2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5" name="Google Shape;75;p2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1" name="Google Shape;81;p3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4" name="Google Shape;24;p2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30" name="Google Shape;30;p2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6" name="Google Shape;36;p23"/>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7" name="Google Shape;37;p2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3" name="Google Shape;43;p24"/>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4" name="Google Shape;44;p24"/>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45" name="Google Shape;45;p24"/>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6" name="Google Shape;46;p2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1" name="Google Shape;61;p27"/>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2" name="Google Shape;62;p2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3570644" y="767419"/>
            <a:ext cx="8115230" cy="5330952"/>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chemeClr val="accent1"/>
              </a:buClr>
              <a:buSzPts val="3200"/>
              <a:buFont typeface="Noto Sans Symbols"/>
              <a:buNone/>
              <a:defRPr b="0" i="0" sz="3200" u="none" cap="none" strike="noStrike">
                <a:solidFill>
                  <a:srgbClr val="595959"/>
                </a:solidFill>
                <a:latin typeface="Corbel"/>
                <a:ea typeface="Corbel"/>
                <a:cs typeface="Corbel"/>
                <a:sym typeface="Corbel"/>
              </a:defRPr>
            </a:lvl1pPr>
            <a:lvl2pPr lvl="1" marR="0" rtl="0" algn="l">
              <a:lnSpc>
                <a:spcPct val="90000"/>
              </a:lnSpc>
              <a:spcBef>
                <a:spcPts val="250"/>
              </a:spcBef>
              <a:spcAft>
                <a:spcPts val="0"/>
              </a:spcAft>
              <a:buClr>
                <a:schemeClr val="accent1"/>
              </a:buClr>
              <a:buSzPts val="2800"/>
              <a:buFont typeface="Noto Sans Symbols"/>
              <a:buNone/>
              <a:defRPr b="0" i="0" sz="2800" u="none" cap="none" strike="noStrike">
                <a:solidFill>
                  <a:srgbClr val="595959"/>
                </a:solidFill>
                <a:latin typeface="Corbel"/>
                <a:ea typeface="Corbel"/>
                <a:cs typeface="Corbel"/>
                <a:sym typeface="Corbel"/>
              </a:defRPr>
            </a:lvl2pPr>
            <a:lvl3pPr lvl="2" marR="0" rtl="0" algn="l">
              <a:lnSpc>
                <a:spcPct val="90000"/>
              </a:lnSpc>
              <a:spcBef>
                <a:spcPts val="250"/>
              </a:spcBef>
              <a:spcAft>
                <a:spcPts val="0"/>
              </a:spcAft>
              <a:buClr>
                <a:schemeClr val="accent1"/>
              </a:buClr>
              <a:buSzPts val="2400"/>
              <a:buFont typeface="Noto Sans Symbols"/>
              <a:buNone/>
              <a:defRPr b="0" i="0" sz="2400" u="none" cap="none" strike="noStrike">
                <a:solidFill>
                  <a:srgbClr val="595959"/>
                </a:solidFill>
                <a:latin typeface="Corbel"/>
                <a:ea typeface="Corbel"/>
                <a:cs typeface="Corbel"/>
                <a:sym typeface="Corbel"/>
              </a:defRPr>
            </a:lvl3pPr>
            <a:lvl4pPr lvl="3"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4pPr>
            <a:lvl5pPr lvl="4"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5pPr>
            <a:lvl6pPr lvl="5"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6pPr>
            <a:lvl7pPr lvl="6"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7pPr>
            <a:lvl8pPr lvl="7" marR="0" rtl="0" algn="l">
              <a:lnSpc>
                <a:spcPct val="90000"/>
              </a:lnSpc>
              <a:spcBef>
                <a:spcPts val="250"/>
              </a:spcBef>
              <a:spcAft>
                <a:spcPts val="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8pPr>
            <a:lvl9pPr lvl="8" marR="0" rtl="0" algn="l">
              <a:lnSpc>
                <a:spcPct val="90000"/>
              </a:lnSpc>
              <a:spcBef>
                <a:spcPts val="250"/>
              </a:spcBef>
              <a:spcAft>
                <a:spcPts val="250"/>
              </a:spcAft>
              <a:buClr>
                <a:schemeClr val="accent1"/>
              </a:buClr>
              <a:buSzPts val="2000"/>
              <a:buFont typeface="Noto Sans Symbols"/>
              <a:buNone/>
              <a:defRPr b="0" i="0" sz="2000" u="none" cap="none" strike="noStrike">
                <a:solidFill>
                  <a:srgbClr val="595959"/>
                </a:solidFill>
                <a:latin typeface="Corbel"/>
                <a:ea typeface="Corbel"/>
                <a:cs typeface="Corbel"/>
                <a:sym typeface="Corbel"/>
              </a:defRPr>
            </a:lvl9pPr>
          </a:lstStyle>
          <a:p/>
        </p:txBody>
      </p:sp>
      <p:sp>
        <p:nvSpPr>
          <p:cNvPr id="68" name="Google Shape;68;p28"/>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9" name="Google Shape;69;p2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9"/>
          <p:cNvSpPr/>
          <p:nvPr/>
        </p:nvSpPr>
        <p:spPr>
          <a:xfrm>
            <a:off x="11815864" y="758952"/>
            <a:ext cx="384048" cy="5330952"/>
          </a:xfrm>
          <a:prstGeom prst="rect">
            <a:avLst/>
          </a:prstGeom>
          <a:solidFill>
            <a:srgbClr val="C8C8C8">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 name="Google Shape;10;p1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1" name="Google Shape;11;p1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2" name="Google Shape;12;p1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5900"/>
              <a:buFont typeface="Corbel"/>
              <a:buNone/>
            </a:pPr>
            <a:r>
              <a:rPr b="1" lang="en-US"/>
              <a:t>IKEA Slowly Expands Its U.S. Market Presence</a:t>
            </a:r>
            <a:endParaRPr/>
          </a:p>
        </p:txBody>
      </p:sp>
      <p:sp>
        <p:nvSpPr>
          <p:cNvPr id="89" name="Google Shape;89;p1"/>
          <p:cNvSpPr txBox="1"/>
          <p:nvPr>
            <p:ph idx="1" type="subTitle"/>
          </p:nvPr>
        </p:nvSpPr>
        <p:spPr>
          <a:xfrm>
            <a:off x="-54397" y="4894060"/>
            <a:ext cx="7315200" cy="914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200"/>
              <a:buNone/>
            </a:pPr>
            <a:r>
              <a:rPr lang="en-US"/>
              <a:t>Rachel, Mary, Hannah, Dyllan, </a:t>
            </a:r>
            <a:endParaRPr/>
          </a:p>
          <a:p>
            <a:pPr indent="0" lvl="0" marL="0" rtl="0" algn="l">
              <a:lnSpc>
                <a:spcPct val="90000"/>
              </a:lnSpc>
              <a:spcBef>
                <a:spcPts val="0"/>
              </a:spcBef>
              <a:spcAft>
                <a:spcPts val="0"/>
              </a:spcAft>
              <a:buSzPts val="2200"/>
              <a:buNone/>
            </a:pPr>
            <a:r>
              <a:t/>
            </a:r>
            <a:endParaRPr/>
          </a:p>
        </p:txBody>
      </p:sp>
      <p:pic>
        <p:nvPicPr>
          <p:cNvPr descr="Image result for ikea" id="90" name="Google Shape;90;p1"/>
          <p:cNvPicPr preferRelativeResize="0"/>
          <p:nvPr/>
        </p:nvPicPr>
        <p:blipFill rotWithShape="1">
          <a:blip r:embed="rId3">
            <a:alphaModFix/>
          </a:blip>
          <a:srcRect b="0" l="0" r="0" t="0"/>
          <a:stretch/>
        </p:blipFill>
        <p:spPr>
          <a:xfrm>
            <a:off x="6617900" y="3653875"/>
            <a:ext cx="5574099" cy="4275801"/>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9414164" y="1298449"/>
            <a:ext cx="2565735" cy="14368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Strategy Canvas</a:t>
            </a:r>
            <a:endParaRPr/>
          </a:p>
        </p:txBody>
      </p:sp>
      <p:sp>
        <p:nvSpPr>
          <p:cNvPr id="181" name="Google Shape;181;p10"/>
          <p:cNvSpPr txBox="1"/>
          <p:nvPr>
            <p:ph idx="1" type="body"/>
          </p:nvPr>
        </p:nvSpPr>
        <p:spPr>
          <a:xfrm>
            <a:off x="4090000" y="1280700"/>
            <a:ext cx="7094400" cy="4704000"/>
          </a:xfrm>
          <a:prstGeom prst="rect">
            <a:avLst/>
          </a:prstGeom>
          <a:noFill/>
          <a:ln>
            <a:noFill/>
          </a:ln>
        </p:spPr>
        <p:txBody>
          <a:bodyPr anchorCtr="0" anchor="ctr" bIns="45700" lIns="91425" spcFirstLastPara="1" rIns="91425" wrap="square" tIns="45700">
            <a:normAutofit/>
          </a:bodyPr>
          <a:lstStyle/>
          <a:p>
            <a:pPr indent="-55877" lvl="0" marL="182880" rtl="0" algn="l">
              <a:lnSpc>
                <a:spcPct val="90000"/>
              </a:lnSpc>
              <a:spcBef>
                <a:spcPts val="0"/>
              </a:spcBef>
              <a:spcAft>
                <a:spcPts val="0"/>
              </a:spcAft>
              <a:buSzPts val="2000"/>
              <a:buNone/>
            </a:pPr>
            <a:r>
              <a:t/>
            </a:r>
            <a:endParaRPr/>
          </a:p>
        </p:txBody>
      </p:sp>
      <p:pic>
        <p:nvPicPr>
          <p:cNvPr id="182" name="Google Shape;182;p10"/>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pic>
        <p:nvPicPr>
          <p:cNvPr id="183" name="Google Shape;183;p10"/>
          <p:cNvPicPr preferRelativeResize="0"/>
          <p:nvPr/>
        </p:nvPicPr>
        <p:blipFill rotWithShape="1">
          <a:blip r:embed="rId4">
            <a:alphaModFix/>
          </a:blip>
          <a:srcRect b="0" l="0" r="0" t="0"/>
          <a:stretch/>
        </p:blipFill>
        <p:spPr>
          <a:xfrm>
            <a:off x="3869275" y="1211875"/>
            <a:ext cx="6669276" cy="4123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SWOT</a:t>
            </a:r>
            <a:endParaRPr/>
          </a:p>
        </p:txBody>
      </p:sp>
      <p:graphicFrame>
        <p:nvGraphicFramePr>
          <p:cNvPr id="189" name="Google Shape;189;p11"/>
          <p:cNvGraphicFramePr/>
          <p:nvPr/>
        </p:nvGraphicFramePr>
        <p:xfrm>
          <a:off x="3708913" y="730493"/>
          <a:ext cx="3000000" cy="3000000"/>
        </p:xfrm>
        <a:graphic>
          <a:graphicData uri="http://schemas.openxmlformats.org/drawingml/2006/table">
            <a:tbl>
              <a:tblPr bandRow="1" firstRow="1">
                <a:noFill/>
                <a:tableStyleId>{01AAB1E3-312E-4086-9C10-3EACA2FF2F9A}</a:tableStyleId>
              </a:tblPr>
              <a:tblGrid>
                <a:gridCol w="3545625"/>
                <a:gridCol w="3982925"/>
              </a:tblGrid>
              <a:tr h="28115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Strengths</a:t>
                      </a:r>
                      <a:endParaRPr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Low-Cost Structure                      = 9                 </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Corporate Structure                     = 6</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Do-It-Yourself Approach             = 4</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Added Amenities                           = 9</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Brand Image                                    = 6</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Strong focus on Sustainability = 6</a:t>
                      </a:r>
                      <a:endParaRPr b="0"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Weaknesses</a:t>
                      </a:r>
                      <a:endParaRPr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Do-It-Yourself Approach                        = 4</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Limited Customization                           = 4</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Limited Promotional Expenditures   = 4</a:t>
                      </a:r>
                      <a:endParaRPr b="0" sz="1800" u="none" cap="none" strike="noStrike"/>
                    </a:p>
                    <a:p>
                      <a:pPr indent="0" lvl="0" marL="0" marR="0" rtl="0" algn="l">
                        <a:lnSpc>
                          <a:spcPct val="150000"/>
                        </a:lnSpc>
                        <a:spcBef>
                          <a:spcPts val="0"/>
                        </a:spcBef>
                        <a:spcAft>
                          <a:spcPts val="0"/>
                        </a:spcAft>
                        <a:buClr>
                          <a:srgbClr val="000000"/>
                        </a:buClr>
                        <a:buSzPts val="1800"/>
                        <a:buFont typeface="Arial"/>
                        <a:buNone/>
                      </a:pPr>
                      <a:r>
                        <a:rPr b="0" lang="en-US" sz="1800" u="none" cap="none" strike="noStrike"/>
                        <a:t>Weak Online Support                              = 6</a:t>
                      </a:r>
                      <a:endParaRPr b="0"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b="0" sz="1800" u="none" cap="none" strike="noStrike"/>
                    </a:p>
                    <a:p>
                      <a:pPr indent="0" lvl="0" marL="0" marR="0" rtl="0" algn="l">
                        <a:lnSpc>
                          <a:spcPct val="100000"/>
                        </a:lnSpc>
                        <a:spcBef>
                          <a:spcPts val="0"/>
                        </a:spcBef>
                        <a:spcAft>
                          <a:spcPts val="0"/>
                        </a:spcAft>
                        <a:buClr>
                          <a:schemeClr val="dk1"/>
                        </a:buClr>
                        <a:buSzPts val="1800"/>
                        <a:buFont typeface="Arial"/>
                        <a:buNone/>
                      </a:pPr>
                      <a:r>
                        <a:t/>
                      </a:r>
                      <a:endParaRPr b="0" sz="1800" u="none" cap="none" strike="noStrike"/>
                    </a:p>
                  </a:txBody>
                  <a:tcPr marT="45725" marB="45725" marR="91450" marL="91450"/>
                </a:tc>
              </a:tr>
              <a:tr h="248880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chemeClr val="dk1"/>
                          </a:solidFill>
                        </a:rPr>
                        <a:t>Opportunities</a:t>
                      </a:r>
                      <a:endParaRPr b="1" sz="1800" u="none" cap="none" strike="noStrike">
                        <a:solidFill>
                          <a:schemeClr val="dk1"/>
                        </a:solidFill>
                      </a:endParaRPr>
                    </a:p>
                    <a:p>
                      <a:pPr indent="0" lvl="0" marL="0" marR="0" rtl="0" algn="l">
                        <a:lnSpc>
                          <a:spcPct val="150000"/>
                        </a:lnSpc>
                        <a:spcBef>
                          <a:spcPts val="0"/>
                        </a:spcBef>
                        <a:spcAft>
                          <a:spcPts val="0"/>
                        </a:spcAft>
                        <a:buClr>
                          <a:srgbClr val="000000"/>
                        </a:buClr>
                        <a:buSzPts val="1800"/>
                        <a:buFont typeface="Arial"/>
                        <a:buNone/>
                      </a:pPr>
                      <a:r>
                        <a:rPr lang="en-US" sz="1800" u="none" cap="none" strike="noStrike"/>
                        <a:t>Economic Conditions                   = 6</a:t>
                      </a:r>
                      <a:endParaRPr sz="1800" u="none" cap="none" strike="noStrike"/>
                    </a:p>
                    <a:p>
                      <a:pPr indent="0" lvl="0" marL="0" marR="0" rtl="0" algn="l">
                        <a:lnSpc>
                          <a:spcPct val="150000"/>
                        </a:lnSpc>
                        <a:spcBef>
                          <a:spcPts val="0"/>
                        </a:spcBef>
                        <a:spcAft>
                          <a:spcPts val="0"/>
                        </a:spcAft>
                        <a:buClr>
                          <a:srgbClr val="000000"/>
                        </a:buClr>
                        <a:buSzPts val="1800"/>
                        <a:buFont typeface="Arial"/>
                        <a:buNone/>
                      </a:pPr>
                      <a:r>
                        <a:rPr lang="en-US" sz="1800" u="none" cap="none" strike="noStrike"/>
                        <a:t>Demand for Convenience          = 9</a:t>
                      </a:r>
                      <a:endParaRPr sz="1800" u="none" cap="none" strike="noStrike"/>
                    </a:p>
                    <a:p>
                      <a:pPr indent="0" lvl="0" marL="0" marR="0" rtl="0" algn="l">
                        <a:lnSpc>
                          <a:spcPct val="150000"/>
                        </a:lnSpc>
                        <a:spcBef>
                          <a:spcPts val="0"/>
                        </a:spcBef>
                        <a:spcAft>
                          <a:spcPts val="0"/>
                        </a:spcAft>
                        <a:buClr>
                          <a:srgbClr val="000000"/>
                        </a:buClr>
                        <a:buSzPts val="1800"/>
                        <a:buFont typeface="Arial"/>
                        <a:buNone/>
                      </a:pPr>
                      <a:r>
                        <a:rPr lang="en-US" sz="1800" u="none" cap="none" strike="noStrike"/>
                        <a:t>Popularity of Stylish, but  Sustainable, Products</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t>Threats</a:t>
                      </a:r>
                      <a:endParaRPr b="1" sz="1800" u="none" cap="none" strike="noStrike"/>
                    </a:p>
                    <a:p>
                      <a:pPr indent="0" lvl="0" marL="0" marR="0" rtl="0" algn="l">
                        <a:lnSpc>
                          <a:spcPct val="150000"/>
                        </a:lnSpc>
                        <a:spcBef>
                          <a:spcPts val="0"/>
                        </a:spcBef>
                        <a:spcAft>
                          <a:spcPts val="0"/>
                        </a:spcAft>
                        <a:buClr>
                          <a:srgbClr val="000000"/>
                        </a:buClr>
                        <a:buSzPts val="1800"/>
                        <a:buFont typeface="Arial"/>
                        <a:buNone/>
                      </a:pPr>
                      <a:r>
                        <a:rPr lang="en-US" sz="1800" u="none" cap="none" strike="noStrike"/>
                        <a:t>Competition                                                 = 9</a:t>
                      </a:r>
                      <a:endParaRPr sz="1800" u="none" cap="none" strike="noStrike"/>
                    </a:p>
                    <a:p>
                      <a:pPr indent="0" lvl="0" marL="0" marR="0" rtl="0" algn="l">
                        <a:lnSpc>
                          <a:spcPct val="150000"/>
                        </a:lnSpc>
                        <a:spcBef>
                          <a:spcPts val="0"/>
                        </a:spcBef>
                        <a:spcAft>
                          <a:spcPts val="0"/>
                        </a:spcAft>
                        <a:buClr>
                          <a:srgbClr val="000000"/>
                        </a:buClr>
                        <a:buSzPts val="1800"/>
                        <a:buFont typeface="Arial"/>
                        <a:buNone/>
                      </a:pPr>
                      <a:r>
                        <a:rPr lang="en-US" sz="1800" u="none" cap="none" strike="noStrike"/>
                        <a:t>Changing Customer Needs/Tastes     = 6</a:t>
                      </a:r>
                      <a:endParaRPr sz="1800" u="none" cap="none" strike="noStrike"/>
                    </a:p>
                    <a:p>
                      <a:pPr indent="0" lvl="0" marL="0" marR="0" rtl="0" algn="l">
                        <a:lnSpc>
                          <a:spcPct val="150000"/>
                        </a:lnSpc>
                        <a:spcBef>
                          <a:spcPts val="0"/>
                        </a:spcBef>
                        <a:spcAft>
                          <a:spcPts val="0"/>
                        </a:spcAft>
                        <a:buClr>
                          <a:srgbClr val="000000"/>
                        </a:buClr>
                        <a:buSzPts val="1800"/>
                        <a:buFont typeface="Arial"/>
                        <a:buNone/>
                      </a:pPr>
                      <a:r>
                        <a:rPr lang="en-US" sz="1800" u="none" cap="none" strike="noStrike"/>
                        <a:t>Mature Market Preferences                   = 6</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pic>
        <p:nvPicPr>
          <p:cNvPr id="190" name="Google Shape;190;p11"/>
          <p:cNvPicPr preferRelativeResize="0"/>
          <p:nvPr/>
        </p:nvPicPr>
        <p:blipFill rotWithShape="1">
          <a:blip r:embed="rId3">
            <a:alphaModFix/>
          </a:blip>
          <a:srcRect b="0" l="0" r="0" t="0"/>
          <a:stretch/>
        </p:blipFill>
        <p:spPr>
          <a:xfrm>
            <a:off x="10395688" y="99143"/>
            <a:ext cx="1707668" cy="956294"/>
          </a:xfrm>
          <a:prstGeom prst="rect">
            <a:avLst/>
          </a:prstGeom>
          <a:noFill/>
          <a:ln>
            <a:noFill/>
          </a:ln>
        </p:spPr>
      </p:pic>
      <p:sp>
        <p:nvSpPr>
          <p:cNvPr id="191" name="Google Shape;191;p11"/>
          <p:cNvSpPr txBox="1"/>
          <p:nvPr/>
        </p:nvSpPr>
        <p:spPr>
          <a:xfrm>
            <a:off x="6595750" y="4806575"/>
            <a:ext cx="658800" cy="2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 6</a:t>
            </a:r>
            <a:endParaRPr b="0" i="0" sz="1800" u="none" cap="none" strike="noStrike">
              <a:solidFill>
                <a:srgbClr val="000000"/>
              </a:solidFill>
              <a:latin typeface="Corbel"/>
              <a:ea typeface="Corbel"/>
              <a:cs typeface="Corbel"/>
              <a:sym typeface="Corbel"/>
            </a:endParaRPr>
          </a:p>
        </p:txBody>
      </p:sp>
      <p:sp>
        <p:nvSpPr>
          <p:cNvPr id="192" name="Google Shape;192;p11"/>
          <p:cNvSpPr/>
          <p:nvPr/>
        </p:nvSpPr>
        <p:spPr>
          <a:xfrm>
            <a:off x="3881600" y="5865150"/>
            <a:ext cx="7198800" cy="71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Strategic Effort: Aggressive due to large amount of strengths and opportunities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0" y="1123825"/>
            <a:ext cx="35739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sz="3200"/>
              <a:t>Recommendations</a:t>
            </a:r>
            <a:endParaRPr/>
          </a:p>
        </p:txBody>
      </p:sp>
      <p:sp>
        <p:nvSpPr>
          <p:cNvPr id="198" name="Google Shape;198;p12"/>
          <p:cNvSpPr txBox="1"/>
          <p:nvPr>
            <p:ph idx="1" type="body"/>
          </p:nvPr>
        </p:nvSpPr>
        <p:spPr>
          <a:xfrm>
            <a:off x="3800875" y="632676"/>
            <a:ext cx="7315200" cy="2376600"/>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Offer furniture that is already assembled along with the assemble yourself furniture</a:t>
            </a:r>
            <a:endParaRPr/>
          </a:p>
        </p:txBody>
      </p:sp>
      <p:pic>
        <p:nvPicPr>
          <p:cNvPr id="199" name="Google Shape;199;p12"/>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3573900" y="3110375"/>
            <a:ext cx="3983150" cy="2258900"/>
          </a:xfrm>
          <a:prstGeom prst="rect">
            <a:avLst/>
          </a:prstGeom>
          <a:noFill/>
          <a:ln>
            <a:noFill/>
          </a:ln>
        </p:spPr>
      </p:pic>
      <p:sp>
        <p:nvSpPr>
          <p:cNvPr id="201" name="Google Shape;201;p12"/>
          <p:cNvSpPr/>
          <p:nvPr/>
        </p:nvSpPr>
        <p:spPr>
          <a:xfrm>
            <a:off x="7746100" y="4155200"/>
            <a:ext cx="1179900" cy="427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 name="Google Shape;202;p12"/>
          <p:cNvPicPr preferRelativeResize="0"/>
          <p:nvPr/>
        </p:nvPicPr>
        <p:blipFill rotWithShape="1">
          <a:blip r:embed="rId5">
            <a:alphaModFix/>
          </a:blip>
          <a:srcRect b="0" l="0" r="0" t="0"/>
          <a:stretch/>
        </p:blipFill>
        <p:spPr>
          <a:xfrm>
            <a:off x="9115050" y="2958200"/>
            <a:ext cx="2506791" cy="2563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ph type="title"/>
          </p:nvPr>
        </p:nvSpPr>
        <p:spPr>
          <a:xfrm>
            <a:off x="0" y="1123825"/>
            <a:ext cx="34980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200"/>
              <a:buFont typeface="Corbel"/>
              <a:buNone/>
            </a:pPr>
            <a:r>
              <a:rPr lang="en-US" sz="3200"/>
              <a:t>Recommendations</a:t>
            </a:r>
            <a:endParaRPr/>
          </a:p>
        </p:txBody>
      </p:sp>
      <p:sp>
        <p:nvSpPr>
          <p:cNvPr id="208" name="Google Shape;208;p13"/>
          <p:cNvSpPr txBox="1"/>
          <p:nvPr>
            <p:ph idx="1" type="body"/>
          </p:nvPr>
        </p:nvSpPr>
        <p:spPr>
          <a:xfrm>
            <a:off x="3663400" y="759225"/>
            <a:ext cx="6517500" cy="4048500"/>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Increase advertising in the US markets through social media and television </a:t>
            </a:r>
            <a:endParaRPr/>
          </a:p>
          <a:p>
            <a:pPr indent="-342900" lvl="0" marL="457200" rtl="0" algn="l">
              <a:lnSpc>
                <a:spcPct val="90000"/>
              </a:lnSpc>
              <a:spcBef>
                <a:spcPts val="0"/>
              </a:spcBef>
              <a:spcAft>
                <a:spcPts val="0"/>
              </a:spcAft>
              <a:buSzPts val="1800"/>
              <a:buChar char="●"/>
            </a:pPr>
            <a:r>
              <a:rPr lang="en-US"/>
              <a:t>More advertisements on instagram </a:t>
            </a:r>
            <a:endParaRPr/>
          </a:p>
        </p:txBody>
      </p:sp>
      <p:pic>
        <p:nvPicPr>
          <p:cNvPr id="209" name="Google Shape;209;p13"/>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pic>
        <p:nvPicPr>
          <p:cNvPr id="210" name="Google Shape;210;p13"/>
          <p:cNvPicPr preferRelativeResize="0"/>
          <p:nvPr/>
        </p:nvPicPr>
        <p:blipFill rotWithShape="1">
          <a:blip r:embed="rId4">
            <a:alphaModFix/>
          </a:blip>
          <a:srcRect b="0" l="0" r="0" t="0"/>
          <a:stretch/>
        </p:blipFill>
        <p:spPr>
          <a:xfrm>
            <a:off x="3819502" y="4807724"/>
            <a:ext cx="1931880" cy="1874300"/>
          </a:xfrm>
          <a:prstGeom prst="rect">
            <a:avLst/>
          </a:prstGeom>
          <a:noFill/>
          <a:ln>
            <a:noFill/>
          </a:ln>
        </p:spPr>
      </p:pic>
      <p:pic>
        <p:nvPicPr>
          <p:cNvPr id="211" name="Google Shape;211;p13"/>
          <p:cNvPicPr preferRelativeResize="0"/>
          <p:nvPr/>
        </p:nvPicPr>
        <p:blipFill rotWithShape="1">
          <a:blip r:embed="rId5">
            <a:alphaModFix/>
          </a:blip>
          <a:srcRect b="0" l="0" r="0" t="0"/>
          <a:stretch/>
        </p:blipFill>
        <p:spPr>
          <a:xfrm>
            <a:off x="6448325" y="4036750"/>
            <a:ext cx="1707650" cy="1688265"/>
          </a:xfrm>
          <a:prstGeom prst="rect">
            <a:avLst/>
          </a:prstGeom>
          <a:noFill/>
          <a:ln>
            <a:noFill/>
          </a:ln>
        </p:spPr>
      </p:pic>
      <p:pic>
        <p:nvPicPr>
          <p:cNvPr id="212" name="Google Shape;212;p13"/>
          <p:cNvPicPr preferRelativeResize="0"/>
          <p:nvPr/>
        </p:nvPicPr>
        <p:blipFill rotWithShape="1">
          <a:blip r:embed="rId6">
            <a:alphaModFix/>
          </a:blip>
          <a:srcRect b="0" l="0" r="0" t="0"/>
          <a:stretch/>
        </p:blipFill>
        <p:spPr>
          <a:xfrm>
            <a:off x="8696225" y="4471338"/>
            <a:ext cx="2547075" cy="2547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type="title"/>
          </p:nvPr>
        </p:nvSpPr>
        <p:spPr>
          <a:xfrm>
            <a:off x="0" y="1123837"/>
            <a:ext cx="3420093"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Implementations</a:t>
            </a:r>
            <a:endParaRPr/>
          </a:p>
          <a:p>
            <a:pPr indent="0" lvl="0" marL="0" rtl="0" algn="l">
              <a:lnSpc>
                <a:spcPct val="90000"/>
              </a:lnSpc>
              <a:spcBef>
                <a:spcPts val="0"/>
              </a:spcBef>
              <a:spcAft>
                <a:spcPts val="0"/>
              </a:spcAft>
              <a:buClr>
                <a:srgbClr val="FFFFFF"/>
              </a:buClr>
              <a:buSzPts val="3600"/>
              <a:buFont typeface="Corbel"/>
              <a:buNone/>
            </a:pPr>
            <a:r>
              <a:t/>
            </a:r>
            <a:endParaRPr/>
          </a:p>
          <a:p>
            <a:pPr indent="0" lvl="0" marL="0" rtl="0" algn="l">
              <a:lnSpc>
                <a:spcPct val="90000"/>
              </a:lnSpc>
              <a:spcBef>
                <a:spcPts val="0"/>
              </a:spcBef>
              <a:spcAft>
                <a:spcPts val="0"/>
              </a:spcAft>
              <a:buClr>
                <a:srgbClr val="FFFFFF"/>
              </a:buClr>
              <a:buSzPts val="3600"/>
              <a:buFont typeface="Corbel"/>
              <a:buNone/>
            </a:pPr>
            <a:r>
              <a:rPr lang="en-US" sz="3000"/>
              <a:t>Cost: $300,000 </a:t>
            </a:r>
            <a:endParaRPr sz="3000"/>
          </a:p>
          <a:p>
            <a:pPr indent="0" lvl="0" marL="0" rtl="0" algn="l">
              <a:lnSpc>
                <a:spcPct val="90000"/>
              </a:lnSpc>
              <a:spcBef>
                <a:spcPts val="0"/>
              </a:spcBef>
              <a:spcAft>
                <a:spcPts val="0"/>
              </a:spcAft>
              <a:buClr>
                <a:srgbClr val="FFFFFF"/>
              </a:buClr>
              <a:buSzPts val="3600"/>
              <a:buFont typeface="Corbel"/>
              <a:buNone/>
            </a:pPr>
            <a:r>
              <a:rPr lang="en-US" sz="3000"/>
              <a:t>Time Plan: 12 months </a:t>
            </a:r>
            <a:endParaRPr sz="3000"/>
          </a:p>
        </p:txBody>
      </p:sp>
      <p:sp>
        <p:nvSpPr>
          <p:cNvPr id="218" name="Google Shape;218;p14"/>
          <p:cNvSpPr txBox="1"/>
          <p:nvPr>
            <p:ph idx="1" type="body"/>
          </p:nvPr>
        </p:nvSpPr>
        <p:spPr>
          <a:xfrm>
            <a:off x="3842400" y="610600"/>
            <a:ext cx="4242300" cy="4072200"/>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Have at least 3 of each furniture already assembled in the back in order to give customers that option </a:t>
            </a:r>
            <a:endParaRPr/>
          </a:p>
          <a:p>
            <a:pPr indent="-342900" lvl="1" marL="914400" rtl="0" algn="l">
              <a:lnSpc>
                <a:spcPct val="90000"/>
              </a:lnSpc>
              <a:spcBef>
                <a:spcPts val="0"/>
              </a:spcBef>
              <a:spcAft>
                <a:spcPts val="0"/>
              </a:spcAft>
              <a:buSzPts val="1800"/>
              <a:buChar char="●"/>
            </a:pPr>
            <a:r>
              <a:rPr lang="en-US"/>
              <a:t>IKEA offers service to have someone come and put together the piece of furniture, so having already assembled pieces is a good middle ground so customers don’t have to take an extra step</a:t>
            </a:r>
            <a:endParaRPr/>
          </a:p>
          <a:p>
            <a:pPr indent="0" lvl="0" marL="0" rtl="0" algn="l">
              <a:lnSpc>
                <a:spcPct val="90000"/>
              </a:lnSpc>
              <a:spcBef>
                <a:spcPts val="250"/>
              </a:spcBef>
              <a:spcAft>
                <a:spcPts val="0"/>
              </a:spcAft>
              <a:buSzPts val="1800"/>
              <a:buNone/>
            </a:pPr>
            <a:r>
              <a:t/>
            </a:r>
            <a:endParaRPr/>
          </a:p>
        </p:txBody>
      </p:sp>
      <p:pic>
        <p:nvPicPr>
          <p:cNvPr id="219" name="Google Shape;219;p14"/>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pic>
        <p:nvPicPr>
          <p:cNvPr id="220" name="Google Shape;220;p14"/>
          <p:cNvPicPr preferRelativeResize="0"/>
          <p:nvPr/>
        </p:nvPicPr>
        <p:blipFill rotWithShape="1">
          <a:blip r:embed="rId4">
            <a:alphaModFix/>
          </a:blip>
          <a:srcRect b="0" l="0" r="0" t="0"/>
          <a:stretch/>
        </p:blipFill>
        <p:spPr>
          <a:xfrm>
            <a:off x="8955450" y="1325000"/>
            <a:ext cx="2456174" cy="3682474"/>
          </a:xfrm>
          <a:prstGeom prst="rect">
            <a:avLst/>
          </a:prstGeom>
          <a:noFill/>
          <a:ln>
            <a:noFill/>
          </a:ln>
        </p:spPr>
      </p:pic>
      <p:sp>
        <p:nvSpPr>
          <p:cNvPr id="221" name="Google Shape;221;p14"/>
          <p:cNvSpPr/>
          <p:nvPr/>
        </p:nvSpPr>
        <p:spPr>
          <a:xfrm>
            <a:off x="4145603" y="4580200"/>
            <a:ext cx="2150700" cy="2163000"/>
          </a:xfrm>
          <a:prstGeom prst="ellipse">
            <a:avLst/>
          </a:prstGeom>
          <a:solidFill>
            <a:srgbClr val="CDD9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Step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Update storage room to accommodate for more assembled furniture</a:t>
            </a:r>
            <a:endParaRPr b="0" i="0" sz="1400" u="none" cap="none" strike="noStrike">
              <a:solidFill>
                <a:srgbClr val="000000"/>
              </a:solidFill>
              <a:latin typeface="Arial"/>
              <a:ea typeface="Arial"/>
              <a:cs typeface="Arial"/>
              <a:sym typeface="Arial"/>
            </a:endParaRPr>
          </a:p>
        </p:txBody>
      </p:sp>
      <p:sp>
        <p:nvSpPr>
          <p:cNvPr id="222" name="Google Shape;222;p14"/>
          <p:cNvSpPr/>
          <p:nvPr/>
        </p:nvSpPr>
        <p:spPr>
          <a:xfrm>
            <a:off x="6635725" y="4580200"/>
            <a:ext cx="2150700" cy="2163000"/>
          </a:xfrm>
          <a:prstGeom prst="ellipse">
            <a:avLst/>
          </a:prstGeom>
          <a:solidFill>
            <a:srgbClr val="CDD9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Step 2: Advertise in stores that already assembled furniture is available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0" y="1123900"/>
            <a:ext cx="3539700" cy="460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Implementations</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sz="3000"/>
              <a:t>Cost: $500,000</a:t>
            </a:r>
            <a:endParaRPr sz="3000"/>
          </a:p>
          <a:p>
            <a:pPr indent="0" lvl="0" marL="0" rtl="0" algn="l">
              <a:lnSpc>
                <a:spcPct val="90000"/>
              </a:lnSpc>
              <a:spcBef>
                <a:spcPts val="0"/>
              </a:spcBef>
              <a:spcAft>
                <a:spcPts val="0"/>
              </a:spcAft>
              <a:buSzPts val="1800"/>
              <a:buNone/>
            </a:pPr>
            <a:r>
              <a:rPr lang="en-US" sz="3000"/>
              <a:t>Time Plan: 6-8 months </a:t>
            </a:r>
            <a:endParaRPr sz="3000"/>
          </a:p>
        </p:txBody>
      </p:sp>
      <p:sp>
        <p:nvSpPr>
          <p:cNvPr id="228" name="Google Shape;228;p15"/>
          <p:cNvSpPr txBox="1"/>
          <p:nvPr>
            <p:ph idx="1" type="body"/>
          </p:nvPr>
        </p:nvSpPr>
        <p:spPr>
          <a:xfrm>
            <a:off x="3835100" y="786576"/>
            <a:ext cx="7315200" cy="2633400"/>
          </a:xfrm>
          <a:prstGeom prst="rect">
            <a:avLst/>
          </a:prstGeom>
          <a:noFill/>
          <a:ln>
            <a:noFill/>
          </a:ln>
        </p:spPr>
        <p:txBody>
          <a:bodyPr anchorCtr="0" anchor="ctr" bIns="45700" lIns="91425" spcFirstLastPara="1" rIns="91425" wrap="square" tIns="45700">
            <a:noAutofit/>
          </a:bodyPr>
          <a:lstStyle/>
          <a:p>
            <a:pPr indent="-355600" lvl="0" marL="457200" rtl="0" algn="l">
              <a:lnSpc>
                <a:spcPct val="90000"/>
              </a:lnSpc>
              <a:spcBef>
                <a:spcPts val="0"/>
              </a:spcBef>
              <a:spcAft>
                <a:spcPts val="0"/>
              </a:spcAft>
              <a:buSzPts val="2000"/>
              <a:buChar char="●"/>
            </a:pPr>
            <a:r>
              <a:rPr lang="en-US"/>
              <a:t>Have more commercials about the fun things they do in their stores </a:t>
            </a:r>
            <a:endParaRPr/>
          </a:p>
          <a:p>
            <a:pPr indent="-355600" lvl="0" marL="457200" rtl="0" algn="l">
              <a:lnSpc>
                <a:spcPct val="90000"/>
              </a:lnSpc>
              <a:spcBef>
                <a:spcPts val="0"/>
              </a:spcBef>
              <a:spcAft>
                <a:spcPts val="0"/>
              </a:spcAft>
              <a:buSzPts val="2000"/>
              <a:buChar char="●"/>
            </a:pPr>
            <a:r>
              <a:rPr lang="en-US"/>
              <a:t>Increase the amount they pay for sponsored posts to show up on people’s feeds</a:t>
            </a:r>
            <a:endParaRPr/>
          </a:p>
          <a:p>
            <a:pPr indent="-355600" lvl="0" marL="457200" rtl="0" algn="l">
              <a:lnSpc>
                <a:spcPct val="90000"/>
              </a:lnSpc>
              <a:spcBef>
                <a:spcPts val="0"/>
              </a:spcBef>
              <a:spcAft>
                <a:spcPts val="0"/>
              </a:spcAft>
              <a:buSzPts val="2000"/>
              <a:buChar char="●"/>
            </a:pPr>
            <a:r>
              <a:rPr lang="en-US"/>
              <a:t>Hire more instagram influencers to share what they purchased to reach more people </a:t>
            </a:r>
            <a:endParaRPr/>
          </a:p>
        </p:txBody>
      </p:sp>
      <p:sp>
        <p:nvSpPr>
          <p:cNvPr id="229" name="Google Shape;229;p15"/>
          <p:cNvSpPr/>
          <p:nvPr/>
        </p:nvSpPr>
        <p:spPr>
          <a:xfrm>
            <a:off x="4293900" y="3634750"/>
            <a:ext cx="2386500" cy="2380200"/>
          </a:xfrm>
          <a:prstGeom prst="ellipse">
            <a:avLst/>
          </a:prstGeom>
          <a:solidFill>
            <a:srgbClr val="CDD9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Step 1: Hire outside advertising agency to help come up and produce content </a:t>
            </a:r>
            <a:endParaRPr b="0" i="0" sz="1400" u="none" cap="none" strike="noStrike">
              <a:solidFill>
                <a:srgbClr val="000000"/>
              </a:solidFill>
              <a:latin typeface="Arial"/>
              <a:ea typeface="Arial"/>
              <a:cs typeface="Arial"/>
              <a:sym typeface="Arial"/>
            </a:endParaRPr>
          </a:p>
        </p:txBody>
      </p:sp>
      <p:sp>
        <p:nvSpPr>
          <p:cNvPr id="230" name="Google Shape;230;p15"/>
          <p:cNvSpPr/>
          <p:nvPr/>
        </p:nvSpPr>
        <p:spPr>
          <a:xfrm>
            <a:off x="7434600" y="3634750"/>
            <a:ext cx="2487000" cy="2380200"/>
          </a:xfrm>
          <a:prstGeom prst="ellipse">
            <a:avLst/>
          </a:prstGeom>
          <a:solidFill>
            <a:srgbClr val="CDD9E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Step 2: Find the right time to post about new events and new product offerings </a:t>
            </a:r>
            <a:endParaRPr b="0" i="0" sz="1400" u="none" cap="none" strike="noStrike">
              <a:solidFill>
                <a:srgbClr val="000000"/>
              </a:solidFill>
              <a:latin typeface="Arial"/>
              <a:ea typeface="Arial"/>
              <a:cs typeface="Arial"/>
              <a:sym typeface="Arial"/>
            </a:endParaRPr>
          </a:p>
        </p:txBody>
      </p:sp>
      <p:pic>
        <p:nvPicPr>
          <p:cNvPr id="231" name="Google Shape;231;p15"/>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6"/>
          <p:cNvSpPr txBox="1"/>
          <p:nvPr>
            <p:ph type="title"/>
          </p:nvPr>
        </p:nvSpPr>
        <p:spPr>
          <a:xfrm>
            <a:off x="1" y="1128450"/>
            <a:ext cx="3265800" cy="4601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Implementation </a:t>
            </a:r>
            <a:endParaRPr/>
          </a:p>
          <a:p>
            <a:pPr indent="0" lvl="0" marL="0" rtl="0" algn="l">
              <a:lnSpc>
                <a:spcPct val="90000"/>
              </a:lnSpc>
              <a:spcBef>
                <a:spcPts val="0"/>
              </a:spcBef>
              <a:spcAft>
                <a:spcPts val="0"/>
              </a:spcAft>
              <a:buSzPts val="1800"/>
              <a:buNone/>
            </a:pPr>
            <a:r>
              <a:rPr lang="en-US"/>
              <a:t>Timeline</a:t>
            </a:r>
            <a:endParaRPr/>
          </a:p>
        </p:txBody>
      </p:sp>
      <p:graphicFrame>
        <p:nvGraphicFramePr>
          <p:cNvPr id="237" name="Google Shape;237;p16"/>
          <p:cNvGraphicFramePr/>
          <p:nvPr/>
        </p:nvGraphicFramePr>
        <p:xfrm>
          <a:off x="3817075" y="1268647"/>
          <a:ext cx="3000000" cy="3000000"/>
        </p:xfrm>
        <a:graphic>
          <a:graphicData uri="http://schemas.openxmlformats.org/drawingml/2006/table">
            <a:tbl>
              <a:tblPr>
                <a:noFill/>
                <a:tableStyleId>{056C8512-6BFB-4740-A373-3E83E915CD1F}</a:tableStyleId>
              </a:tblPr>
              <a:tblGrid>
                <a:gridCol w="2106775"/>
                <a:gridCol w="1521500"/>
                <a:gridCol w="1366275"/>
                <a:gridCol w="1366275"/>
                <a:gridCol w="1350700"/>
              </a:tblGrid>
              <a:tr h="478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rPr>
                        <a:t>2019</a:t>
                      </a:r>
                      <a:endParaRPr b="1" sz="18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rPr>
                        <a:t>2020</a:t>
                      </a:r>
                      <a:endParaRPr b="1" sz="18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rPr>
                        <a:t>2021</a:t>
                      </a:r>
                      <a:endParaRPr b="1" sz="18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FFFF"/>
                          </a:solidFill>
                        </a:rPr>
                        <a:t>2022</a:t>
                      </a:r>
                      <a:endParaRPr b="1" sz="18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r>
              <a:tr h="7337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Build pre-assembled furniture for customers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r>
              <a:tr h="7337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Begin selling assembled furniture</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r>
              <a:tr h="7337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Find popular Instagramers</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r>
              <a:tr h="9016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rPr>
                        <a:t>Look for best instagram content and posting times</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r>
              <a:tr h="952700">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Have instagramers advertise IKEA pre-assembled products</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D966"/>
                    </a:solidFill>
                  </a:tcPr>
                </a:tc>
              </a:tr>
            </a:tbl>
          </a:graphicData>
        </a:graphic>
      </p:graphicFrame>
      <p:pic>
        <p:nvPicPr>
          <p:cNvPr id="238" name="Google Shape;238;p16"/>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Expected Outcome</a:t>
            </a:r>
            <a:endParaRPr/>
          </a:p>
        </p:txBody>
      </p:sp>
      <p:sp>
        <p:nvSpPr>
          <p:cNvPr id="244" name="Google Shape;244;p17"/>
          <p:cNvSpPr txBox="1"/>
          <p:nvPr>
            <p:ph idx="1" type="body"/>
          </p:nvPr>
        </p:nvSpPr>
        <p:spPr>
          <a:xfrm>
            <a:off x="3869275" y="761503"/>
            <a:ext cx="7315200" cy="3376500"/>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By implementing our recommendations IKEA should see: </a:t>
            </a:r>
            <a:endParaRPr/>
          </a:p>
          <a:p>
            <a:pPr indent="-342900" lvl="1" marL="914400" rtl="0" algn="l">
              <a:lnSpc>
                <a:spcPct val="90000"/>
              </a:lnSpc>
              <a:spcBef>
                <a:spcPts val="0"/>
              </a:spcBef>
              <a:spcAft>
                <a:spcPts val="0"/>
              </a:spcAft>
              <a:buSzPts val="1800"/>
              <a:buChar char="●"/>
            </a:pPr>
            <a:r>
              <a:rPr lang="en-US"/>
              <a:t>Increase in sales by 10-15%</a:t>
            </a:r>
            <a:endParaRPr/>
          </a:p>
          <a:p>
            <a:pPr indent="-342900" lvl="1" marL="914400" rtl="0" algn="l">
              <a:lnSpc>
                <a:spcPct val="90000"/>
              </a:lnSpc>
              <a:spcBef>
                <a:spcPts val="0"/>
              </a:spcBef>
              <a:spcAft>
                <a:spcPts val="0"/>
              </a:spcAft>
              <a:buSzPts val="1800"/>
              <a:buChar char="●"/>
            </a:pPr>
            <a:r>
              <a:rPr lang="en-US"/>
              <a:t>Increase in millennial presence and purchases by 6-8%</a:t>
            </a:r>
            <a:endParaRPr/>
          </a:p>
          <a:p>
            <a:pPr indent="-342900" lvl="1" marL="914400" rtl="0" algn="l">
              <a:lnSpc>
                <a:spcPct val="90000"/>
              </a:lnSpc>
              <a:spcBef>
                <a:spcPts val="0"/>
              </a:spcBef>
              <a:spcAft>
                <a:spcPts val="0"/>
              </a:spcAft>
              <a:buSzPts val="1800"/>
              <a:buChar char="●"/>
            </a:pPr>
            <a:r>
              <a:rPr lang="en-US"/>
              <a:t>Increase in revenue of $1,000,000</a:t>
            </a:r>
            <a:endParaRPr/>
          </a:p>
          <a:p>
            <a:pPr indent="-342900" lvl="2" marL="1371600" rtl="0" algn="l">
              <a:lnSpc>
                <a:spcPct val="90000"/>
              </a:lnSpc>
              <a:spcBef>
                <a:spcPts val="0"/>
              </a:spcBef>
              <a:spcAft>
                <a:spcPts val="0"/>
              </a:spcAft>
              <a:buSzPts val="1800"/>
              <a:buChar char="●"/>
            </a:pPr>
            <a:r>
              <a:rPr lang="en-US"/>
              <a:t>400 new customers X $2,500 per sale=$1,000,000 in revenue  </a:t>
            </a:r>
            <a:endParaRPr/>
          </a:p>
        </p:txBody>
      </p:sp>
      <p:pic>
        <p:nvPicPr>
          <p:cNvPr id="245" name="Google Shape;245;p17"/>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Conclusion</a:t>
            </a:r>
            <a:endParaRPr/>
          </a:p>
        </p:txBody>
      </p:sp>
      <p:sp>
        <p:nvSpPr>
          <p:cNvPr id="251" name="Google Shape;251;p18"/>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55877" lvl="0" marL="182880" rtl="0" algn="l">
              <a:lnSpc>
                <a:spcPct val="90000"/>
              </a:lnSpc>
              <a:spcBef>
                <a:spcPts val="0"/>
              </a:spcBef>
              <a:spcAft>
                <a:spcPts val="0"/>
              </a:spcAft>
              <a:buSzPts val="2000"/>
              <a:buNone/>
            </a:pPr>
            <a:r>
              <a:t/>
            </a:r>
            <a:endParaRPr/>
          </a:p>
        </p:txBody>
      </p:sp>
      <p:pic>
        <p:nvPicPr>
          <p:cNvPr id="252" name="Google Shape;252;p18"/>
          <p:cNvPicPr preferRelativeResize="0"/>
          <p:nvPr/>
        </p:nvPicPr>
        <p:blipFill>
          <a:blip r:embed="rId3">
            <a:alphaModFix/>
          </a:blip>
          <a:stretch>
            <a:fillRect/>
          </a:stretch>
        </p:blipFill>
        <p:spPr>
          <a:xfrm>
            <a:off x="3632977" y="669413"/>
            <a:ext cx="7787802" cy="551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306375" y="2841675"/>
            <a:ext cx="2946000" cy="148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FFFFFF"/>
                </a:solidFill>
                <a:latin typeface="Corbel"/>
                <a:ea typeface="Corbel"/>
                <a:cs typeface="Corbel"/>
                <a:sym typeface="Corbel"/>
              </a:rPr>
              <a:t>Agenda </a:t>
            </a:r>
            <a:endParaRPr b="0" i="0" sz="4800" u="none" cap="none" strike="noStrike">
              <a:solidFill>
                <a:srgbClr val="FFFFFF"/>
              </a:solidFill>
              <a:latin typeface="Corbel"/>
              <a:ea typeface="Corbel"/>
              <a:cs typeface="Corbel"/>
              <a:sym typeface="Corbel"/>
            </a:endParaRPr>
          </a:p>
        </p:txBody>
      </p:sp>
      <p:sp>
        <p:nvSpPr>
          <p:cNvPr id="97" name="Google Shape;97;p2"/>
          <p:cNvSpPr/>
          <p:nvPr/>
        </p:nvSpPr>
        <p:spPr>
          <a:xfrm>
            <a:off x="3794300" y="791350"/>
            <a:ext cx="20268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Case Summary</a:t>
            </a:r>
            <a:endParaRPr b="0" i="0" sz="1800" u="none" cap="none" strike="noStrike">
              <a:solidFill>
                <a:srgbClr val="000000"/>
              </a:solidFill>
              <a:latin typeface="Arial"/>
              <a:ea typeface="Arial"/>
              <a:cs typeface="Arial"/>
              <a:sym typeface="Arial"/>
            </a:endParaRPr>
          </a:p>
        </p:txBody>
      </p:sp>
      <p:sp>
        <p:nvSpPr>
          <p:cNvPr id="98" name="Google Shape;98;p2"/>
          <p:cNvSpPr/>
          <p:nvPr/>
        </p:nvSpPr>
        <p:spPr>
          <a:xfrm>
            <a:off x="6180075" y="1168425"/>
            <a:ext cx="20268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Key issues </a:t>
            </a:r>
            <a:endParaRPr b="0" i="0" sz="1800" u="none" cap="none" strike="noStrike">
              <a:solidFill>
                <a:srgbClr val="000000"/>
              </a:solidFill>
              <a:latin typeface="Arial"/>
              <a:ea typeface="Arial"/>
              <a:cs typeface="Arial"/>
              <a:sym typeface="Arial"/>
            </a:endParaRPr>
          </a:p>
        </p:txBody>
      </p:sp>
      <p:sp>
        <p:nvSpPr>
          <p:cNvPr id="99" name="Google Shape;99;p2"/>
          <p:cNvSpPr/>
          <p:nvPr/>
        </p:nvSpPr>
        <p:spPr>
          <a:xfrm>
            <a:off x="8471575" y="1993275"/>
            <a:ext cx="20268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Analysis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Internal &amp; External</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9131450" y="3159825"/>
            <a:ext cx="22044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Recommendations</a:t>
            </a:r>
            <a:endParaRPr b="0" i="0" sz="1800" u="none" cap="none" strike="noStrike">
              <a:solidFill>
                <a:srgbClr val="000000"/>
              </a:solidFill>
              <a:latin typeface="Arial"/>
              <a:ea typeface="Arial"/>
              <a:cs typeface="Arial"/>
              <a:sym typeface="Arial"/>
            </a:endParaRPr>
          </a:p>
        </p:txBody>
      </p:sp>
      <p:sp>
        <p:nvSpPr>
          <p:cNvPr id="101" name="Google Shape;101;p2"/>
          <p:cNvSpPr/>
          <p:nvPr/>
        </p:nvSpPr>
        <p:spPr>
          <a:xfrm>
            <a:off x="8206875" y="4302825"/>
            <a:ext cx="20268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Implementations </a:t>
            </a:r>
            <a:endParaRPr b="0" i="0" sz="1800" u="none" cap="none" strike="noStrike">
              <a:solidFill>
                <a:srgbClr val="000000"/>
              </a:solidFill>
              <a:latin typeface="Arial"/>
              <a:ea typeface="Arial"/>
              <a:cs typeface="Arial"/>
              <a:sym typeface="Arial"/>
            </a:endParaRPr>
          </a:p>
        </p:txBody>
      </p:sp>
      <p:sp>
        <p:nvSpPr>
          <p:cNvPr id="102" name="Google Shape;102;p2"/>
          <p:cNvSpPr/>
          <p:nvPr/>
        </p:nvSpPr>
        <p:spPr>
          <a:xfrm>
            <a:off x="6038675" y="5218775"/>
            <a:ext cx="20268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Expected outcome</a:t>
            </a:r>
            <a:endParaRPr b="0" i="0" sz="1800" u="none" cap="none" strike="noStrike">
              <a:solidFill>
                <a:srgbClr val="000000"/>
              </a:solidFill>
              <a:latin typeface="Arial"/>
              <a:ea typeface="Arial"/>
              <a:cs typeface="Arial"/>
              <a:sym typeface="Arial"/>
            </a:endParaRPr>
          </a:p>
        </p:txBody>
      </p:sp>
      <p:sp>
        <p:nvSpPr>
          <p:cNvPr id="103" name="Google Shape;103;p2"/>
          <p:cNvSpPr/>
          <p:nvPr/>
        </p:nvSpPr>
        <p:spPr>
          <a:xfrm>
            <a:off x="3660725" y="5643000"/>
            <a:ext cx="2026800" cy="8484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Conclusions</a:t>
            </a:r>
            <a:endParaRPr b="0" i="0" sz="1800" u="none" cap="none" strike="noStrike">
              <a:solidFill>
                <a:srgbClr val="000000"/>
              </a:solidFill>
              <a:latin typeface="Arial"/>
              <a:ea typeface="Arial"/>
              <a:cs typeface="Arial"/>
              <a:sym typeface="Arial"/>
            </a:endParaRPr>
          </a:p>
        </p:txBody>
      </p:sp>
      <p:pic>
        <p:nvPicPr>
          <p:cNvPr id="104" name="Google Shape;104;p2"/>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Case Summary</a:t>
            </a:r>
            <a:endParaRPr/>
          </a:p>
        </p:txBody>
      </p:sp>
      <p:sp>
        <p:nvSpPr>
          <p:cNvPr id="110" name="Google Shape;110;p3"/>
          <p:cNvSpPr txBox="1"/>
          <p:nvPr>
            <p:ph idx="1" type="body"/>
          </p:nvPr>
        </p:nvSpPr>
        <p:spPr>
          <a:xfrm>
            <a:off x="3800868" y="77533"/>
            <a:ext cx="7315200" cy="5120700"/>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a:t>Founded in 1943 by Ingvar Kamprad </a:t>
            </a:r>
            <a:endParaRPr/>
          </a:p>
          <a:p>
            <a:pPr indent="-342900" lvl="0" marL="457200" rtl="0" algn="l">
              <a:lnSpc>
                <a:spcPct val="90000"/>
              </a:lnSpc>
              <a:spcBef>
                <a:spcPts val="0"/>
              </a:spcBef>
              <a:spcAft>
                <a:spcPts val="0"/>
              </a:spcAft>
              <a:buSzPts val="1800"/>
              <a:buChar char="●"/>
            </a:pPr>
            <a:r>
              <a:rPr lang="en-US"/>
              <a:t>IKEA is known for its low-cost, and economical principals</a:t>
            </a:r>
            <a:endParaRPr/>
          </a:p>
          <a:p>
            <a:pPr indent="-342900" lvl="0" marL="457200" rtl="0" algn="l">
              <a:lnSpc>
                <a:spcPct val="90000"/>
              </a:lnSpc>
              <a:spcBef>
                <a:spcPts val="0"/>
              </a:spcBef>
              <a:spcAft>
                <a:spcPts val="0"/>
              </a:spcAft>
              <a:buSzPts val="1800"/>
              <a:buChar char="●"/>
            </a:pPr>
            <a:r>
              <a:rPr lang="en-US"/>
              <a:t>IKEA Concept: “provide functional, well-designed furniture at prices so low that as many people as possible will be able to afford them. Creating a better everyday life for the many people” </a:t>
            </a:r>
            <a:endParaRPr/>
          </a:p>
          <a:p>
            <a:pPr indent="-342900" lvl="0" marL="457200" rtl="0" algn="l">
              <a:lnSpc>
                <a:spcPct val="90000"/>
              </a:lnSpc>
              <a:spcBef>
                <a:spcPts val="0"/>
              </a:spcBef>
              <a:spcAft>
                <a:spcPts val="0"/>
              </a:spcAft>
              <a:buSzPts val="1800"/>
              <a:buChar char="●"/>
            </a:pPr>
            <a:r>
              <a:rPr lang="en-US"/>
              <a:t>World’s largest retailer for furniture</a:t>
            </a:r>
            <a:endParaRPr/>
          </a:p>
          <a:p>
            <a:pPr indent="-342900" lvl="0" marL="457200" rtl="0" algn="l">
              <a:lnSpc>
                <a:spcPct val="90000"/>
              </a:lnSpc>
              <a:spcBef>
                <a:spcPts val="0"/>
              </a:spcBef>
              <a:spcAft>
                <a:spcPts val="0"/>
              </a:spcAft>
              <a:buSzPts val="1800"/>
              <a:buChar char="●"/>
            </a:pPr>
            <a:r>
              <a:rPr lang="en-US"/>
              <a:t>IKEA needs to find a better way to expand their business into the U.S by adapting to the needs of Americans </a:t>
            </a:r>
            <a:endParaRPr/>
          </a:p>
        </p:txBody>
      </p:sp>
      <p:pic>
        <p:nvPicPr>
          <p:cNvPr id="111" name="Google Shape;111;p3"/>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5604834" y="3950638"/>
            <a:ext cx="3707287" cy="278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Key Issues</a:t>
            </a:r>
            <a:endParaRPr/>
          </a:p>
        </p:txBody>
      </p:sp>
      <p:sp>
        <p:nvSpPr>
          <p:cNvPr id="118" name="Google Shape;118;p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2 Key issues in regards to U.S expansion: </a:t>
            </a:r>
            <a:endParaRPr/>
          </a:p>
          <a:p>
            <a:pPr indent="-342900" lvl="0" marL="457200" rtl="0" algn="l">
              <a:lnSpc>
                <a:spcPct val="90000"/>
              </a:lnSpc>
              <a:spcBef>
                <a:spcPts val="0"/>
              </a:spcBef>
              <a:spcAft>
                <a:spcPts val="0"/>
              </a:spcAft>
              <a:buSzPts val="1800"/>
              <a:buAutoNum type="arabicPeriod"/>
            </a:pPr>
            <a:r>
              <a:rPr lang="en-US" sz="1800"/>
              <a:t>Adapting their products and services to different areas around the U.S who have different tastes</a:t>
            </a:r>
            <a:endParaRPr sz="1800"/>
          </a:p>
          <a:p>
            <a:pPr indent="-342900" lvl="0" marL="457200" rtl="0" algn="l">
              <a:lnSpc>
                <a:spcPct val="90000"/>
              </a:lnSpc>
              <a:spcBef>
                <a:spcPts val="0"/>
              </a:spcBef>
              <a:spcAft>
                <a:spcPts val="0"/>
              </a:spcAft>
              <a:buSzPts val="1800"/>
              <a:buAutoNum type="arabicPeriod"/>
            </a:pPr>
            <a:r>
              <a:rPr lang="en-US" sz="1800"/>
              <a:t>Americans view do-it yourself assembly as low quality, but Americans demand quality with their products</a:t>
            </a:r>
            <a:endParaRPr sz="1800"/>
          </a:p>
        </p:txBody>
      </p:sp>
      <p:pic>
        <p:nvPicPr>
          <p:cNvPr id="119" name="Google Shape;119;p4"/>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Internal Analysis</a:t>
            </a:r>
            <a:endParaRPr/>
          </a:p>
        </p:txBody>
      </p:sp>
      <p:graphicFrame>
        <p:nvGraphicFramePr>
          <p:cNvPr id="125" name="Google Shape;125;p5"/>
          <p:cNvGraphicFramePr/>
          <p:nvPr/>
        </p:nvGraphicFramePr>
        <p:xfrm>
          <a:off x="3771900" y="1469286"/>
          <a:ext cx="3000000" cy="3000000"/>
        </p:xfrm>
        <a:graphic>
          <a:graphicData uri="http://schemas.openxmlformats.org/drawingml/2006/table">
            <a:tbl>
              <a:tblPr bandRow="1" firstRow="1">
                <a:noFill/>
                <a:tableStyleId>{E4A417E2-6C13-46F0-A1CD-5A6F904FD075}</a:tableStyleId>
              </a:tblPr>
              <a:tblGrid>
                <a:gridCol w="3801200"/>
                <a:gridCol w="3801200"/>
              </a:tblGrid>
              <a:tr h="22085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Resources</a:t>
                      </a:r>
                      <a:endParaRPr sz="2000" u="none" cap="none" strike="noStrike"/>
                    </a:p>
                    <a:p>
                      <a:pPr indent="-342900" lvl="0" marL="457200" marR="0" rtl="0" algn="ctr">
                        <a:lnSpc>
                          <a:spcPct val="100000"/>
                        </a:lnSpc>
                        <a:spcBef>
                          <a:spcPts val="0"/>
                        </a:spcBef>
                        <a:spcAft>
                          <a:spcPts val="0"/>
                        </a:spcAft>
                        <a:buClr>
                          <a:srgbClr val="000000"/>
                        </a:buClr>
                        <a:buSzPts val="1800"/>
                        <a:buFont typeface="Arial"/>
                        <a:buChar char="●"/>
                      </a:pPr>
                      <a:r>
                        <a:rPr lang="en-US" sz="1800" u="none" cap="none" strike="noStrike"/>
                        <a:t>Has over 360 stores in 45 countries and 147,000 employees </a:t>
                      </a:r>
                      <a:endParaRPr sz="1800" u="none" cap="none" strike="noStrike"/>
                    </a:p>
                    <a:p>
                      <a:pPr indent="0" lvl="0" marL="45720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Competitive Advantage</a:t>
                      </a:r>
                      <a:endParaRPr sz="2000" u="none" cap="none" strike="noStrike"/>
                    </a:p>
                    <a:p>
                      <a:pPr indent="-342900" lvl="0" marL="457200" marR="0" rtl="0" algn="ctr">
                        <a:lnSpc>
                          <a:spcPct val="100000"/>
                        </a:lnSpc>
                        <a:spcBef>
                          <a:spcPts val="0"/>
                        </a:spcBef>
                        <a:spcAft>
                          <a:spcPts val="0"/>
                        </a:spcAft>
                        <a:buClr>
                          <a:srgbClr val="000000"/>
                        </a:buClr>
                        <a:buSzPts val="1800"/>
                        <a:buFont typeface="Arial"/>
                        <a:buChar char="●"/>
                      </a:pPr>
                      <a:r>
                        <a:rPr lang="en-US" sz="1800" u="none" cap="none" strike="noStrike"/>
                        <a:t>Cost, it is very affordable place to buy furniture </a:t>
                      </a:r>
                      <a:endParaRPr sz="1800" u="none" cap="none" strike="noStrike"/>
                    </a:p>
                    <a:p>
                      <a:pPr indent="-342900" lvl="0" marL="457200" marR="0" rtl="0" algn="ctr">
                        <a:lnSpc>
                          <a:spcPct val="100000"/>
                        </a:lnSpc>
                        <a:spcBef>
                          <a:spcPts val="0"/>
                        </a:spcBef>
                        <a:spcAft>
                          <a:spcPts val="0"/>
                        </a:spcAft>
                        <a:buClr>
                          <a:srgbClr val="000000"/>
                        </a:buClr>
                        <a:buSzPts val="1800"/>
                        <a:buFont typeface="Arial"/>
                        <a:buChar char="●"/>
                      </a:pPr>
                      <a:r>
                        <a:rPr lang="en-US" sz="1800" u="none" cap="none" strike="noStrike"/>
                        <a:t>Product differentiation</a:t>
                      </a:r>
                      <a:endParaRPr sz="1800" u="none" cap="none" strike="noStrike"/>
                    </a:p>
                    <a:p>
                      <a:pPr indent="0" lvl="0" marL="45720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220857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Capabilities</a:t>
                      </a:r>
                      <a:endParaRPr b="1" sz="2000" u="none" cap="none" strike="noStrike"/>
                    </a:p>
                    <a:p>
                      <a:pPr indent="-342900" lvl="0" marL="457200" marR="0" rtl="0" algn="ctr">
                        <a:lnSpc>
                          <a:spcPct val="100000"/>
                        </a:lnSpc>
                        <a:spcBef>
                          <a:spcPts val="0"/>
                        </a:spcBef>
                        <a:spcAft>
                          <a:spcPts val="0"/>
                        </a:spcAft>
                        <a:buClr>
                          <a:srgbClr val="000000"/>
                        </a:buClr>
                        <a:buSzPts val="1800"/>
                        <a:buFont typeface="Arial"/>
                        <a:buChar char="●"/>
                      </a:pPr>
                      <a:r>
                        <a:rPr b="1" lang="en-US" sz="1800" u="none" cap="none" strike="noStrike"/>
                        <a:t>Efficient and localized  production</a:t>
                      </a:r>
                      <a:endParaRPr b="1" sz="18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Core Competencies</a:t>
                      </a:r>
                      <a:endParaRPr b="1" sz="2000" u="none" cap="none" strike="noStrike"/>
                    </a:p>
                    <a:p>
                      <a:pPr indent="-342900" lvl="0" marL="457200" marR="0" rtl="0" algn="ctr">
                        <a:lnSpc>
                          <a:spcPct val="100000"/>
                        </a:lnSpc>
                        <a:spcBef>
                          <a:spcPts val="0"/>
                        </a:spcBef>
                        <a:spcAft>
                          <a:spcPts val="0"/>
                        </a:spcAft>
                        <a:buClr>
                          <a:srgbClr val="000000"/>
                        </a:buClr>
                        <a:buSzPts val="1800"/>
                        <a:buFont typeface="Arial"/>
                        <a:buChar char="●"/>
                      </a:pPr>
                      <a:r>
                        <a:rPr b="1" lang="en-US" sz="1800" u="none" cap="none" strike="noStrike"/>
                        <a:t>Low cost business model</a:t>
                      </a:r>
                      <a:endParaRPr b="1" sz="1800" u="none" cap="none" strike="noStrike"/>
                    </a:p>
                    <a:p>
                      <a:pPr indent="-342900" lvl="0" marL="457200" marR="0" rtl="0" algn="ctr">
                        <a:lnSpc>
                          <a:spcPct val="100000"/>
                        </a:lnSpc>
                        <a:spcBef>
                          <a:spcPts val="0"/>
                        </a:spcBef>
                        <a:spcAft>
                          <a:spcPts val="0"/>
                        </a:spcAft>
                        <a:buClr>
                          <a:srgbClr val="000000"/>
                        </a:buClr>
                        <a:buSzPts val="1800"/>
                        <a:buFont typeface="Arial"/>
                        <a:buChar char="●"/>
                      </a:pPr>
                      <a:r>
                        <a:rPr b="1" lang="en-US" sz="1800" u="none" cap="none" strike="noStrike"/>
                        <a:t>Built strong brand awareness through customer satisfaction  </a:t>
                      </a:r>
                      <a:endParaRPr b="1" sz="1800" u="none" cap="none" strike="noStrike"/>
                    </a:p>
                    <a:p>
                      <a:pPr indent="0" lvl="0" marL="45720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pic>
        <p:nvPicPr>
          <p:cNvPr id="126" name="Google Shape;126;p5"/>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Internal Analysis</a:t>
            </a:r>
            <a:endParaRPr/>
          </a:p>
        </p:txBody>
      </p:sp>
      <p:sp>
        <p:nvSpPr>
          <p:cNvPr id="132" name="Google Shape;132;p6"/>
          <p:cNvSpPr txBox="1"/>
          <p:nvPr/>
        </p:nvSpPr>
        <p:spPr>
          <a:xfrm>
            <a:off x="5029765" y="1259183"/>
            <a:ext cx="820500" cy="769500"/>
          </a:xfrm>
          <a:prstGeom prst="rect">
            <a:avLst/>
          </a:prstGeom>
          <a:solidFill>
            <a:srgbClr val="FFE79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Corbel"/>
                <a:ea typeface="Corbel"/>
                <a:cs typeface="Corbel"/>
                <a:sym typeface="Corbel"/>
              </a:rPr>
              <a:t>V</a:t>
            </a:r>
            <a:endParaRPr b="0" i="0" sz="1400" u="none" cap="none" strike="noStrike">
              <a:solidFill>
                <a:srgbClr val="000000"/>
              </a:solidFill>
              <a:latin typeface="Arial"/>
              <a:ea typeface="Arial"/>
              <a:cs typeface="Arial"/>
              <a:sym typeface="Arial"/>
            </a:endParaRPr>
          </a:p>
        </p:txBody>
      </p:sp>
      <p:sp>
        <p:nvSpPr>
          <p:cNvPr id="133" name="Google Shape;133;p6"/>
          <p:cNvSpPr txBox="1"/>
          <p:nvPr/>
        </p:nvSpPr>
        <p:spPr>
          <a:xfrm>
            <a:off x="6907061" y="1259179"/>
            <a:ext cx="820500" cy="769500"/>
          </a:xfrm>
          <a:prstGeom prst="rect">
            <a:avLst/>
          </a:prstGeom>
          <a:solidFill>
            <a:srgbClr val="FFE79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Corbel"/>
                <a:ea typeface="Corbel"/>
                <a:cs typeface="Corbel"/>
                <a:sym typeface="Corbel"/>
              </a:rPr>
              <a:t>R</a:t>
            </a:r>
            <a:endParaRPr b="0" i="0" sz="1400" u="none" cap="none" strike="noStrike">
              <a:solidFill>
                <a:srgbClr val="000000"/>
              </a:solidFill>
              <a:latin typeface="Arial"/>
              <a:ea typeface="Arial"/>
              <a:cs typeface="Arial"/>
              <a:sym typeface="Arial"/>
            </a:endParaRPr>
          </a:p>
        </p:txBody>
      </p:sp>
      <p:sp>
        <p:nvSpPr>
          <p:cNvPr id="134" name="Google Shape;134;p6"/>
          <p:cNvSpPr txBox="1"/>
          <p:nvPr/>
        </p:nvSpPr>
        <p:spPr>
          <a:xfrm>
            <a:off x="8784407" y="1261095"/>
            <a:ext cx="820500" cy="769500"/>
          </a:xfrm>
          <a:prstGeom prst="rect">
            <a:avLst/>
          </a:prstGeom>
          <a:solidFill>
            <a:srgbClr val="FFE79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Corbel"/>
                <a:ea typeface="Corbel"/>
                <a:cs typeface="Corbel"/>
                <a:sym typeface="Corbel"/>
              </a:rPr>
              <a:t>I</a:t>
            </a:r>
            <a:endParaRPr b="0" i="0" sz="4400" u="none" cap="none" strike="noStrike">
              <a:solidFill>
                <a:schemeClr val="dk1"/>
              </a:solidFill>
              <a:latin typeface="Corbel"/>
              <a:ea typeface="Corbel"/>
              <a:cs typeface="Corbel"/>
              <a:sym typeface="Corbel"/>
            </a:endParaRPr>
          </a:p>
        </p:txBody>
      </p:sp>
      <p:sp>
        <p:nvSpPr>
          <p:cNvPr id="135" name="Google Shape;135;p6"/>
          <p:cNvSpPr txBox="1"/>
          <p:nvPr/>
        </p:nvSpPr>
        <p:spPr>
          <a:xfrm>
            <a:off x="10463103" y="1259152"/>
            <a:ext cx="820500" cy="769500"/>
          </a:xfrm>
          <a:prstGeom prst="rect">
            <a:avLst/>
          </a:prstGeom>
          <a:solidFill>
            <a:srgbClr val="FFE79A"/>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FFFF"/>
                </a:solidFill>
                <a:latin typeface="Corbel"/>
                <a:ea typeface="Corbel"/>
                <a:cs typeface="Corbel"/>
                <a:sym typeface="Corbel"/>
              </a:rPr>
              <a:t>O</a:t>
            </a:r>
            <a:endParaRPr b="0" i="0" sz="4400" u="none" cap="none" strike="noStrike">
              <a:solidFill>
                <a:schemeClr val="dk1"/>
              </a:solidFill>
              <a:latin typeface="Corbel"/>
              <a:ea typeface="Corbel"/>
              <a:cs typeface="Corbel"/>
              <a:sym typeface="Corbel"/>
            </a:endParaRPr>
          </a:p>
        </p:txBody>
      </p:sp>
      <p:pic>
        <p:nvPicPr>
          <p:cNvPr id="136" name="Google Shape;136;p6"/>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
        <p:nvSpPr>
          <p:cNvPr id="137" name="Google Shape;137;p6"/>
          <p:cNvSpPr/>
          <p:nvPr/>
        </p:nvSpPr>
        <p:spPr>
          <a:xfrm>
            <a:off x="5272175" y="2369900"/>
            <a:ext cx="335700" cy="503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
          <p:cNvSpPr/>
          <p:nvPr/>
        </p:nvSpPr>
        <p:spPr>
          <a:xfrm>
            <a:off x="7149450" y="2369900"/>
            <a:ext cx="335700" cy="503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9026725" y="2369900"/>
            <a:ext cx="335700" cy="503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10705500" y="2369900"/>
            <a:ext cx="335700" cy="503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txBox="1"/>
          <p:nvPr/>
        </p:nvSpPr>
        <p:spPr>
          <a:xfrm>
            <a:off x="2705350" y="2948475"/>
            <a:ext cx="1707600" cy="769500"/>
          </a:xfrm>
          <a:prstGeom prst="rect">
            <a:avLst/>
          </a:prstGeom>
          <a:solidFill>
            <a:srgbClr val="FFE79A"/>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orbel"/>
                <a:ea typeface="Corbel"/>
                <a:cs typeface="Corbel"/>
                <a:sym typeface="Corbel"/>
              </a:rPr>
              <a:t>COST</a:t>
            </a:r>
            <a:endParaRPr b="1" i="0" sz="2400" u="none" cap="none" strike="noStrike">
              <a:solidFill>
                <a:srgbClr val="FFFFFF"/>
              </a:solidFill>
              <a:latin typeface="Corbel"/>
              <a:ea typeface="Corbel"/>
              <a:cs typeface="Corbel"/>
              <a:sym typeface="Corbel"/>
            </a:endParaRPr>
          </a:p>
        </p:txBody>
      </p:sp>
      <p:sp>
        <p:nvSpPr>
          <p:cNvPr id="142" name="Google Shape;142;p6"/>
          <p:cNvSpPr txBox="1"/>
          <p:nvPr/>
        </p:nvSpPr>
        <p:spPr>
          <a:xfrm>
            <a:off x="2646175" y="5009725"/>
            <a:ext cx="2261700" cy="956400"/>
          </a:xfrm>
          <a:prstGeom prst="rect">
            <a:avLst/>
          </a:prstGeom>
          <a:solidFill>
            <a:srgbClr val="FFE79A"/>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orbel"/>
                <a:ea typeface="Corbel"/>
                <a:cs typeface="Corbel"/>
                <a:sym typeface="Corbel"/>
              </a:rPr>
              <a:t> </a:t>
            </a:r>
            <a:r>
              <a:rPr b="1" i="0" lang="en-US" sz="2400" u="none" cap="none" strike="noStrike">
                <a:solidFill>
                  <a:srgbClr val="FFFFFF"/>
                </a:solidFill>
                <a:latin typeface="Corbel"/>
                <a:ea typeface="Corbel"/>
                <a:cs typeface="Corbel"/>
                <a:sym typeface="Corbel"/>
              </a:rPr>
              <a:t>Product                                       differentiation </a:t>
            </a:r>
            <a:endParaRPr b="1" i="0" sz="2400" u="none" cap="none" strike="noStrike">
              <a:solidFill>
                <a:srgbClr val="FFFFFF"/>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3" name="Google Shape;143;p6"/>
          <p:cNvSpPr txBox="1"/>
          <p:nvPr/>
        </p:nvSpPr>
        <p:spPr>
          <a:xfrm>
            <a:off x="4772375" y="3327150"/>
            <a:ext cx="1335300" cy="5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YES</a:t>
            </a:r>
            <a:endParaRPr b="0" i="0" sz="1800" u="none" cap="none" strike="noStrike">
              <a:solidFill>
                <a:srgbClr val="000000"/>
              </a:solidFill>
              <a:latin typeface="Corbel"/>
              <a:ea typeface="Corbel"/>
              <a:cs typeface="Corbel"/>
              <a:sym typeface="Corbel"/>
            </a:endParaRPr>
          </a:p>
        </p:txBody>
      </p:sp>
      <p:sp>
        <p:nvSpPr>
          <p:cNvPr id="144" name="Google Shape;144;p6"/>
          <p:cNvSpPr txBox="1"/>
          <p:nvPr/>
        </p:nvSpPr>
        <p:spPr>
          <a:xfrm>
            <a:off x="6649650" y="3327150"/>
            <a:ext cx="1335300" cy="61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YES</a:t>
            </a:r>
            <a:endParaRPr b="0" i="0" sz="1800" u="none" cap="none" strike="noStrike">
              <a:solidFill>
                <a:srgbClr val="000000"/>
              </a:solidFill>
              <a:latin typeface="Corbel"/>
              <a:ea typeface="Corbel"/>
              <a:cs typeface="Corbel"/>
              <a:sym typeface="Corbel"/>
            </a:endParaRPr>
          </a:p>
        </p:txBody>
      </p:sp>
      <p:sp>
        <p:nvSpPr>
          <p:cNvPr id="145" name="Google Shape;145;p6"/>
          <p:cNvSpPr txBox="1"/>
          <p:nvPr/>
        </p:nvSpPr>
        <p:spPr>
          <a:xfrm>
            <a:off x="8685400" y="3327150"/>
            <a:ext cx="1018500" cy="5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NO</a:t>
            </a:r>
            <a:endParaRPr b="0" i="0" sz="1800" u="none" cap="none" strike="noStrike">
              <a:solidFill>
                <a:srgbClr val="000000"/>
              </a:solidFill>
              <a:latin typeface="Corbel"/>
              <a:ea typeface="Corbel"/>
              <a:cs typeface="Corbel"/>
              <a:sym typeface="Corbel"/>
            </a:endParaRPr>
          </a:p>
        </p:txBody>
      </p:sp>
      <p:sp>
        <p:nvSpPr>
          <p:cNvPr id="146" name="Google Shape;146;p6"/>
          <p:cNvSpPr txBox="1"/>
          <p:nvPr/>
        </p:nvSpPr>
        <p:spPr>
          <a:xfrm>
            <a:off x="10404350" y="3381000"/>
            <a:ext cx="1131600" cy="50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YES</a:t>
            </a:r>
            <a:endParaRPr b="0" i="0" sz="1800" u="none" cap="none" strike="noStrike">
              <a:solidFill>
                <a:srgbClr val="000000"/>
              </a:solidFill>
              <a:latin typeface="Corbel"/>
              <a:ea typeface="Corbel"/>
              <a:cs typeface="Corbel"/>
              <a:sym typeface="Corbel"/>
            </a:endParaRPr>
          </a:p>
        </p:txBody>
      </p:sp>
      <p:sp>
        <p:nvSpPr>
          <p:cNvPr id="147" name="Google Shape;147;p6"/>
          <p:cNvSpPr txBox="1"/>
          <p:nvPr/>
        </p:nvSpPr>
        <p:spPr>
          <a:xfrm>
            <a:off x="4902363" y="5129013"/>
            <a:ext cx="1335300" cy="76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YES</a:t>
            </a:r>
            <a:endParaRPr b="0" i="0" sz="1800" u="none" cap="none" strike="noStrike">
              <a:solidFill>
                <a:srgbClr val="000000"/>
              </a:solidFill>
              <a:latin typeface="Corbel"/>
              <a:ea typeface="Corbel"/>
              <a:cs typeface="Corbel"/>
              <a:sym typeface="Corbel"/>
            </a:endParaRPr>
          </a:p>
        </p:txBody>
      </p:sp>
      <p:sp>
        <p:nvSpPr>
          <p:cNvPr id="148" name="Google Shape;148;p6"/>
          <p:cNvSpPr txBox="1"/>
          <p:nvPr/>
        </p:nvSpPr>
        <p:spPr>
          <a:xfrm>
            <a:off x="6709050" y="4892050"/>
            <a:ext cx="1018500" cy="76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YES</a:t>
            </a:r>
            <a:endParaRPr b="0" i="0" sz="1800" u="none" cap="none" strike="noStrike">
              <a:solidFill>
                <a:srgbClr val="000000"/>
              </a:solidFill>
              <a:latin typeface="Corbel"/>
              <a:ea typeface="Corbel"/>
              <a:cs typeface="Corbel"/>
              <a:sym typeface="Corbel"/>
            </a:endParaRPr>
          </a:p>
        </p:txBody>
      </p:sp>
      <p:sp>
        <p:nvSpPr>
          <p:cNvPr id="149" name="Google Shape;149;p6"/>
          <p:cNvSpPr txBox="1"/>
          <p:nvPr/>
        </p:nvSpPr>
        <p:spPr>
          <a:xfrm>
            <a:off x="8685325" y="5103175"/>
            <a:ext cx="1018500" cy="76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NO</a:t>
            </a:r>
            <a:endParaRPr b="0" i="0" sz="1800" u="none" cap="none" strike="noStrike">
              <a:solidFill>
                <a:srgbClr val="000000"/>
              </a:solidFill>
              <a:latin typeface="Corbel"/>
              <a:ea typeface="Corbel"/>
              <a:cs typeface="Corbel"/>
              <a:sym typeface="Corbel"/>
            </a:endParaRPr>
          </a:p>
        </p:txBody>
      </p:sp>
      <p:sp>
        <p:nvSpPr>
          <p:cNvPr id="150" name="Google Shape;150;p6"/>
          <p:cNvSpPr txBox="1"/>
          <p:nvPr/>
        </p:nvSpPr>
        <p:spPr>
          <a:xfrm>
            <a:off x="10307550" y="5103175"/>
            <a:ext cx="1131600" cy="76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orbel"/>
                <a:ea typeface="Corbel"/>
                <a:cs typeface="Corbel"/>
                <a:sym typeface="Corbel"/>
              </a:rPr>
              <a:t>YES </a:t>
            </a:r>
            <a:endParaRPr b="0" i="0" sz="1800" u="none" cap="none" strike="noStrike">
              <a:solidFill>
                <a:srgbClr val="000000"/>
              </a:solidFill>
              <a:latin typeface="Corbel"/>
              <a:ea typeface="Corbel"/>
              <a:cs typeface="Corbel"/>
              <a:sym typeface="Corbel"/>
            </a:endParaRPr>
          </a:p>
        </p:txBody>
      </p:sp>
      <p:sp>
        <p:nvSpPr>
          <p:cNvPr id="151" name="Google Shape;151;p6"/>
          <p:cNvSpPr/>
          <p:nvPr/>
        </p:nvSpPr>
        <p:spPr>
          <a:xfrm rot="5400000">
            <a:off x="3638401" y="3814650"/>
            <a:ext cx="756000" cy="7878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rot="5400000">
            <a:off x="3543551" y="5956775"/>
            <a:ext cx="756000" cy="7878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
          <p:cNvSpPr txBox="1"/>
          <p:nvPr/>
        </p:nvSpPr>
        <p:spPr>
          <a:xfrm>
            <a:off x="4542225" y="4061663"/>
            <a:ext cx="2055600" cy="61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orbel"/>
                <a:ea typeface="Corbel"/>
                <a:cs typeface="Corbel"/>
                <a:sym typeface="Corbel"/>
              </a:rPr>
              <a:t>Temporary Competitive Advantage</a:t>
            </a:r>
            <a:endParaRPr b="0" i="0" sz="1500" u="none" cap="none" strike="noStrike">
              <a:solidFill>
                <a:srgbClr val="000000"/>
              </a:solidFill>
              <a:latin typeface="Corbel"/>
              <a:ea typeface="Corbel"/>
              <a:cs typeface="Corbel"/>
              <a:sym typeface="Corbel"/>
            </a:endParaRPr>
          </a:p>
        </p:txBody>
      </p:sp>
      <p:sp>
        <p:nvSpPr>
          <p:cNvPr id="154" name="Google Shape;154;p6"/>
          <p:cNvSpPr txBox="1"/>
          <p:nvPr/>
        </p:nvSpPr>
        <p:spPr>
          <a:xfrm>
            <a:off x="4542225" y="6088500"/>
            <a:ext cx="2055600" cy="76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500" u="none" cap="none" strike="noStrike">
                <a:solidFill>
                  <a:schemeClr val="dk1"/>
                </a:solidFill>
                <a:latin typeface="Corbel"/>
                <a:ea typeface="Corbel"/>
                <a:cs typeface="Corbel"/>
                <a:sym typeface="Corbel"/>
              </a:rPr>
              <a:t>Temporary Competitive Advantage</a:t>
            </a:r>
            <a:endParaRPr b="0" i="0" sz="15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External Analysis</a:t>
            </a:r>
            <a:endParaRPr/>
          </a:p>
        </p:txBody>
      </p:sp>
      <p:pic>
        <p:nvPicPr>
          <p:cNvPr id="160" name="Google Shape;160;p7"/>
          <p:cNvPicPr preferRelativeResize="0"/>
          <p:nvPr/>
        </p:nvPicPr>
        <p:blipFill rotWithShape="1">
          <a:blip r:embed="rId3">
            <a:alphaModFix/>
          </a:blip>
          <a:srcRect b="0" l="0" r="0" t="0"/>
          <a:stretch/>
        </p:blipFill>
        <p:spPr>
          <a:xfrm>
            <a:off x="10484338" y="6"/>
            <a:ext cx="1707668" cy="956294"/>
          </a:xfrm>
          <a:prstGeom prst="rect">
            <a:avLst/>
          </a:prstGeom>
          <a:noFill/>
          <a:ln>
            <a:noFill/>
          </a:ln>
        </p:spPr>
      </p:pic>
      <p:graphicFrame>
        <p:nvGraphicFramePr>
          <p:cNvPr id="161" name="Google Shape;161;p7"/>
          <p:cNvGraphicFramePr/>
          <p:nvPr/>
        </p:nvGraphicFramePr>
        <p:xfrm>
          <a:off x="3122450" y="70000"/>
          <a:ext cx="3000000" cy="3000000"/>
        </p:xfrm>
        <a:graphic>
          <a:graphicData uri="http://schemas.openxmlformats.org/drawingml/2006/table">
            <a:tbl>
              <a:tblPr>
                <a:noFill/>
                <a:tableStyleId>{056C8512-6BFB-4740-A373-3E83E915CD1F}</a:tableStyleId>
              </a:tblPr>
              <a:tblGrid>
                <a:gridCol w="3599425"/>
                <a:gridCol w="3599425"/>
              </a:tblGrid>
              <a:tr h="6991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orbel"/>
                          <a:ea typeface="Corbel"/>
                          <a:cs typeface="Corbel"/>
                          <a:sym typeface="Corbel"/>
                        </a:rPr>
                        <a:t>Political</a:t>
                      </a:r>
                      <a:endParaRPr sz="20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304800" lvl="0" marL="457200" marR="0" rtl="0" algn="l">
                        <a:lnSpc>
                          <a:spcPct val="100000"/>
                        </a:lnSpc>
                        <a:spcBef>
                          <a:spcPts val="0"/>
                        </a:spcBef>
                        <a:spcAft>
                          <a:spcPts val="0"/>
                        </a:spcAft>
                        <a:buClr>
                          <a:schemeClr val="dk1"/>
                        </a:buClr>
                        <a:buSzPts val="1200"/>
                        <a:buFont typeface="Corbel"/>
                        <a:buChar char="●"/>
                      </a:pPr>
                      <a:r>
                        <a:rPr lang="en-US" sz="1200" u="none" cap="none" strike="noStrike">
                          <a:solidFill>
                            <a:schemeClr val="dk1"/>
                          </a:solidFill>
                          <a:highlight>
                            <a:schemeClr val="accent1"/>
                          </a:highlight>
                          <a:latin typeface="Corbel"/>
                          <a:ea typeface="Corbel"/>
                          <a:cs typeface="Corbel"/>
                          <a:sym typeface="Corbel"/>
                        </a:rPr>
                        <a:t>IKEA operates in just 23 U.S. states, six of which have right-to-work laws.</a:t>
                      </a:r>
                      <a:endParaRPr sz="1200" u="none" cap="none" strike="noStrike">
                        <a:solidFill>
                          <a:schemeClr val="dk1"/>
                        </a:solidFill>
                        <a:highlight>
                          <a:schemeClr val="accent1"/>
                        </a:highlight>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orbel"/>
                          <a:ea typeface="Corbel"/>
                          <a:cs typeface="Corbel"/>
                          <a:sym typeface="Corbel"/>
                        </a:rPr>
                        <a:t>Implication: This could complicate IKEA’s expansion efforts. </a:t>
                      </a:r>
                      <a:endParaRPr sz="12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r>
              <a:tr h="6991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orbel"/>
                          <a:ea typeface="Corbel"/>
                          <a:cs typeface="Corbel"/>
                          <a:sym typeface="Corbel"/>
                        </a:rPr>
                        <a:t>Environment </a:t>
                      </a:r>
                      <a:endParaRPr sz="20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304800" lvl="0" marL="457200" marR="0" rtl="0" algn="l">
                        <a:lnSpc>
                          <a:spcPct val="100000"/>
                        </a:lnSpc>
                        <a:spcBef>
                          <a:spcPts val="0"/>
                        </a:spcBef>
                        <a:spcAft>
                          <a:spcPts val="0"/>
                        </a:spcAft>
                        <a:buClr>
                          <a:srgbClr val="000000"/>
                        </a:buClr>
                        <a:buSzPts val="1200"/>
                        <a:buFont typeface="Corbel"/>
                        <a:buChar char="●"/>
                      </a:pPr>
                      <a:r>
                        <a:rPr lang="en-US" sz="1200" u="none" cap="none" strike="noStrike">
                          <a:latin typeface="Corbel"/>
                          <a:ea typeface="Corbel"/>
                          <a:cs typeface="Corbel"/>
                          <a:sym typeface="Corbel"/>
                        </a:rPr>
                        <a:t>Consumers are interested in “green” products, that are good for the environment </a:t>
                      </a:r>
                      <a:endParaRPr sz="12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orbel"/>
                          <a:ea typeface="Corbel"/>
                          <a:cs typeface="Corbel"/>
                          <a:sym typeface="Corbel"/>
                        </a:rPr>
                        <a:t>Implication: Loss of customers to other companies with more “green” furniture products . </a:t>
                      </a:r>
                      <a:endParaRPr sz="12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r>
              <a:tr h="83870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orbel"/>
                          <a:ea typeface="Corbel"/>
                          <a:cs typeface="Corbel"/>
                          <a:sym typeface="Corbel"/>
                        </a:rPr>
                        <a:t>Social </a:t>
                      </a:r>
                      <a:endParaRPr sz="20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c>
                  <a:txBody>
                    <a:bodyPr/>
                    <a:lstStyle/>
                    <a:p>
                      <a:pPr indent="-304800" lvl="0" marL="457200" marR="0" rtl="0" algn="l">
                        <a:lnSpc>
                          <a:spcPct val="100000"/>
                        </a:lnSpc>
                        <a:spcBef>
                          <a:spcPts val="0"/>
                        </a:spcBef>
                        <a:spcAft>
                          <a:spcPts val="0"/>
                        </a:spcAft>
                        <a:buClr>
                          <a:srgbClr val="000000"/>
                        </a:buClr>
                        <a:buSzPts val="1200"/>
                        <a:buFont typeface="Corbel"/>
                        <a:buChar char="●"/>
                      </a:pPr>
                      <a:r>
                        <a:rPr lang="en-US" sz="1200" u="none" cap="none" strike="noStrike">
                          <a:latin typeface="Corbel"/>
                          <a:ea typeface="Corbel"/>
                          <a:cs typeface="Corbel"/>
                          <a:sym typeface="Corbel"/>
                        </a:rPr>
                        <a:t>American IKEA customers bought Eur</a:t>
                      </a:r>
                      <a:r>
                        <a:rPr lang="en-US" sz="1200">
                          <a:latin typeface="Corbel"/>
                          <a:ea typeface="Corbel"/>
                          <a:cs typeface="Corbel"/>
                          <a:sym typeface="Corbel"/>
                        </a:rPr>
                        <a:t>op</a:t>
                      </a:r>
                      <a:r>
                        <a:rPr lang="en-US" sz="1200" u="none" cap="none" strike="noStrike">
                          <a:latin typeface="Corbel"/>
                          <a:ea typeface="Corbel"/>
                          <a:cs typeface="Corbel"/>
                          <a:sym typeface="Corbel"/>
                        </a:rPr>
                        <a:t>ean style vases and used them as drinking glasses, as they were too small for vases. </a:t>
                      </a:r>
                      <a:endParaRPr sz="12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orbel"/>
                          <a:ea typeface="Corbel"/>
                          <a:cs typeface="Corbel"/>
                          <a:sym typeface="Corbel"/>
                        </a:rPr>
                        <a:t>Implication: Losing customers due to the fact that their products are more geared towards Eur</a:t>
                      </a:r>
                      <a:r>
                        <a:rPr lang="en-US" sz="1200">
                          <a:latin typeface="Corbel"/>
                          <a:ea typeface="Corbel"/>
                          <a:cs typeface="Corbel"/>
                          <a:sym typeface="Corbel"/>
                        </a:rPr>
                        <a:t>op</a:t>
                      </a:r>
                      <a:r>
                        <a:rPr lang="en-US" sz="1200" u="none" cap="none" strike="noStrike">
                          <a:latin typeface="Corbel"/>
                          <a:ea typeface="Corbel"/>
                          <a:cs typeface="Corbel"/>
                          <a:sym typeface="Corbel"/>
                        </a:rPr>
                        <a:t>eans. </a:t>
                      </a:r>
                      <a:endParaRPr sz="12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6E7F0"/>
                    </a:solidFill>
                  </a:tcPr>
                </a:tc>
              </a:tr>
              <a:tr h="69915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orbel"/>
                          <a:ea typeface="Corbel"/>
                          <a:cs typeface="Corbel"/>
                          <a:sym typeface="Corbel"/>
                        </a:rPr>
                        <a:t>Technology</a:t>
                      </a:r>
                      <a:endParaRPr sz="20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8EDF2"/>
                    </a:solidFill>
                  </a:tcPr>
                </a:tc>
                <a:tc>
                  <a:txBody>
                    <a:bodyPr/>
                    <a:lstStyle/>
                    <a:p>
                      <a:pPr indent="-304800" lvl="0" marL="457200" marR="0" rtl="0" algn="l">
                        <a:lnSpc>
                          <a:spcPct val="100000"/>
                        </a:lnSpc>
                        <a:spcBef>
                          <a:spcPts val="0"/>
                        </a:spcBef>
                        <a:spcAft>
                          <a:spcPts val="0"/>
                        </a:spcAft>
                        <a:buClr>
                          <a:srgbClr val="000000"/>
                        </a:buClr>
                        <a:buSzPts val="1200"/>
                        <a:buFont typeface="Corbel"/>
                        <a:buChar char="●"/>
                      </a:pPr>
                      <a:r>
                        <a:rPr lang="en-US" sz="1200" u="none" cap="none" strike="noStrike">
                          <a:latin typeface="Corbel"/>
                          <a:ea typeface="Corbel"/>
                          <a:cs typeface="Corbel"/>
                          <a:sym typeface="Corbel"/>
                        </a:rPr>
                        <a:t>Ease of online shopping </a:t>
                      </a:r>
                      <a:endParaRPr sz="12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orbel"/>
                          <a:ea typeface="Corbel"/>
                          <a:cs typeface="Corbel"/>
                          <a:sym typeface="Corbel"/>
                        </a:rPr>
                        <a:t>Implication: Customers  can access more through the internet and compare prices of competitors more easily. </a:t>
                      </a:r>
                      <a:endParaRPr sz="12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8EDF2"/>
                    </a:solidFill>
                  </a:tcPr>
                </a:tc>
              </a:tr>
              <a:tr h="125732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orbel"/>
                          <a:ea typeface="Corbel"/>
                          <a:cs typeface="Corbel"/>
                          <a:sym typeface="Corbel"/>
                        </a:rPr>
                        <a:t>Economic </a:t>
                      </a:r>
                      <a:endParaRPr sz="20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8EDF2"/>
                    </a:solidFill>
                  </a:tcPr>
                </a:tc>
                <a:tc>
                  <a:txBody>
                    <a:bodyPr/>
                    <a:lstStyle/>
                    <a:p>
                      <a:pPr indent="-304800" lvl="0" marL="457200" marR="0" rtl="0" algn="l">
                        <a:lnSpc>
                          <a:spcPct val="100000"/>
                        </a:lnSpc>
                        <a:spcBef>
                          <a:spcPts val="0"/>
                        </a:spcBef>
                        <a:spcAft>
                          <a:spcPts val="0"/>
                        </a:spcAft>
                        <a:buClr>
                          <a:srgbClr val="000000"/>
                        </a:buClr>
                        <a:buSzPts val="1200"/>
                        <a:buFont typeface="Corbel"/>
                        <a:buChar char="●"/>
                      </a:pPr>
                      <a:r>
                        <a:rPr lang="en-US" sz="1200" u="none" cap="none" strike="noStrike">
                          <a:latin typeface="Corbel"/>
                          <a:ea typeface="Corbel"/>
                          <a:cs typeface="Corbel"/>
                          <a:sym typeface="Corbel"/>
                        </a:rPr>
                        <a:t>Its penetration of the U.S. market has been hampered by a weakened economy and the inconsistency between the traditional U.S. furniture market and IKEA’s low-cost operating philosophy </a:t>
                      </a:r>
                      <a:endParaRPr sz="12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orbel"/>
                          <a:ea typeface="Corbel"/>
                          <a:cs typeface="Corbel"/>
                          <a:sym typeface="Corbel"/>
                        </a:rPr>
                        <a:t>Implication: Changing economy could lead to people not buying as much furniture and therefore less people buying from IKEA. </a:t>
                      </a:r>
                      <a:endParaRPr sz="12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8EDF2"/>
                    </a:solidFill>
                  </a:tcPr>
                </a:tc>
              </a:tr>
              <a:tr h="838700">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Corbel"/>
                          <a:ea typeface="Corbel"/>
                          <a:cs typeface="Corbel"/>
                          <a:sym typeface="Corbel"/>
                        </a:rPr>
                        <a:t>Legal </a:t>
                      </a:r>
                      <a:endParaRPr sz="20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8EDF2"/>
                    </a:solidFill>
                  </a:tcPr>
                </a:tc>
                <a:tc>
                  <a:txBody>
                    <a:bodyPr/>
                    <a:lstStyle/>
                    <a:p>
                      <a:pPr indent="-304800" lvl="0" marL="457200" marR="0" rtl="0" algn="l">
                        <a:lnSpc>
                          <a:spcPct val="100000"/>
                        </a:lnSpc>
                        <a:spcBef>
                          <a:spcPts val="0"/>
                        </a:spcBef>
                        <a:spcAft>
                          <a:spcPts val="0"/>
                        </a:spcAft>
                        <a:buClr>
                          <a:srgbClr val="000000"/>
                        </a:buClr>
                        <a:buSzPts val="1200"/>
                        <a:buFont typeface="Corbel"/>
                        <a:buChar char="●"/>
                      </a:pPr>
                      <a:r>
                        <a:rPr lang="en-US" sz="1200" u="none" cap="none" strike="noStrike">
                          <a:latin typeface="Corbel"/>
                          <a:ea typeface="Corbel"/>
                          <a:cs typeface="Corbel"/>
                          <a:sym typeface="Corbel"/>
                        </a:rPr>
                        <a:t>This past year, IKEA was hit with its 5th lawsuit in just over a year in the U.SZ. courts. </a:t>
                      </a:r>
                      <a:endParaRPr sz="12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orbel"/>
                          <a:ea typeface="Corbel"/>
                          <a:cs typeface="Corbel"/>
                          <a:sym typeface="Corbel"/>
                        </a:rPr>
                        <a:t>Implication: Customer’s could see IKEA as a tempermental company and may not want to shop with them anymore. </a:t>
                      </a:r>
                      <a:endParaRPr sz="1200" u="none" cap="none" strike="noStrike">
                        <a:latin typeface="Corbel"/>
                        <a:ea typeface="Corbel"/>
                        <a:cs typeface="Corbel"/>
                        <a:sym typeface="Corbe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8EDF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External Analysis</a:t>
            </a:r>
            <a:endParaRPr/>
          </a:p>
        </p:txBody>
      </p:sp>
      <p:sp>
        <p:nvSpPr>
          <p:cNvPr id="167" name="Google Shape;167;p8"/>
          <p:cNvSpPr txBox="1"/>
          <p:nvPr>
            <p:ph idx="1" type="body"/>
          </p:nvPr>
        </p:nvSpPr>
        <p:spPr>
          <a:xfrm>
            <a:off x="3869268" y="864108"/>
            <a:ext cx="7315200" cy="5120700"/>
          </a:xfrm>
          <a:prstGeom prst="rect">
            <a:avLst/>
          </a:prstGeom>
          <a:noFill/>
          <a:ln>
            <a:noFill/>
          </a:ln>
        </p:spPr>
        <p:txBody>
          <a:bodyPr anchorCtr="0" anchor="ctr" bIns="45700" lIns="91425" spcFirstLastPara="1" rIns="91425" wrap="square" tIns="45700">
            <a:noAutofit/>
          </a:bodyPr>
          <a:lstStyle/>
          <a:p>
            <a:pPr indent="-55877" lvl="0" marL="182880" rtl="0" algn="l">
              <a:lnSpc>
                <a:spcPct val="90000"/>
              </a:lnSpc>
              <a:spcBef>
                <a:spcPts val="0"/>
              </a:spcBef>
              <a:spcAft>
                <a:spcPts val="0"/>
              </a:spcAft>
              <a:buSzPts val="2000"/>
              <a:buNone/>
            </a:pPr>
            <a:r>
              <a:rPr b="1" lang="en-US" sz="3000">
                <a:solidFill>
                  <a:schemeClr val="accent1"/>
                </a:solidFill>
              </a:rPr>
              <a:t>Porter’s 5 Forces:</a:t>
            </a:r>
            <a:r>
              <a:rPr lang="en-US"/>
              <a:t> </a:t>
            </a:r>
            <a:endParaRPr/>
          </a:p>
          <a:p>
            <a:pPr indent="-55877" lvl="0" marL="182880" rtl="0" algn="ctr">
              <a:lnSpc>
                <a:spcPct val="100000"/>
              </a:lnSpc>
              <a:spcBef>
                <a:spcPts val="0"/>
              </a:spcBef>
              <a:spcAft>
                <a:spcPts val="0"/>
              </a:spcAft>
              <a:buSzPts val="2000"/>
              <a:buNone/>
            </a:pPr>
            <a:r>
              <a:t/>
            </a:r>
            <a:endParaRPr/>
          </a:p>
          <a:p>
            <a:pPr indent="-55877" lvl="0" marL="182880" rtl="0" algn="ctr">
              <a:lnSpc>
                <a:spcPct val="100000"/>
              </a:lnSpc>
              <a:spcBef>
                <a:spcPts val="0"/>
              </a:spcBef>
              <a:spcAft>
                <a:spcPts val="0"/>
              </a:spcAft>
              <a:buSzPts val="2000"/>
              <a:buNone/>
            </a:pPr>
            <a:r>
              <a:rPr lang="en-US"/>
              <a:t>The threat of competitors: </a:t>
            </a:r>
            <a:r>
              <a:rPr lang="en-US" u="sng"/>
              <a:t>Low</a:t>
            </a:r>
            <a:endParaRPr u="sng"/>
          </a:p>
          <a:p>
            <a:pPr indent="0" lvl="0" marL="457200" rtl="0" algn="ctr">
              <a:lnSpc>
                <a:spcPct val="100000"/>
              </a:lnSpc>
              <a:spcBef>
                <a:spcPts val="0"/>
              </a:spcBef>
              <a:spcAft>
                <a:spcPts val="0"/>
              </a:spcAft>
              <a:buSzPts val="1800"/>
              <a:buNone/>
            </a:pPr>
            <a:r>
              <a:rPr lang="en-US" sz="1200"/>
              <a:t>There aren’t really any other companies just like IKEA</a:t>
            </a:r>
            <a:r>
              <a:rPr lang="en-US" u="sng"/>
              <a:t> </a:t>
            </a:r>
            <a:endParaRPr u="sng"/>
          </a:p>
          <a:p>
            <a:pPr indent="0" lvl="0" marL="0" rtl="0" algn="ctr">
              <a:lnSpc>
                <a:spcPct val="100000"/>
              </a:lnSpc>
              <a:spcBef>
                <a:spcPts val="0"/>
              </a:spcBef>
              <a:spcAft>
                <a:spcPts val="0"/>
              </a:spcAft>
              <a:buSzPts val="2000"/>
              <a:buNone/>
            </a:pPr>
            <a:r>
              <a:rPr lang="en-US"/>
              <a:t>The threat of new entry: </a:t>
            </a:r>
            <a:r>
              <a:rPr lang="en-US" u="sng"/>
              <a:t>Low </a:t>
            </a:r>
            <a:endParaRPr u="sng"/>
          </a:p>
          <a:p>
            <a:pPr indent="0" lvl="0" marL="0" rtl="0" algn="ctr">
              <a:lnSpc>
                <a:spcPct val="100000"/>
              </a:lnSpc>
              <a:spcBef>
                <a:spcPts val="0"/>
              </a:spcBef>
              <a:spcAft>
                <a:spcPts val="0"/>
              </a:spcAft>
              <a:buSzPts val="2000"/>
              <a:buNone/>
            </a:pPr>
            <a:r>
              <a:rPr lang="en-US" sz="1200"/>
              <a:t>There isn’t a high threat from competitors or any other companies. </a:t>
            </a:r>
            <a:endParaRPr sz="1200"/>
          </a:p>
          <a:p>
            <a:pPr indent="-55877" lvl="0" marL="182880" rtl="0" algn="ctr">
              <a:lnSpc>
                <a:spcPct val="100000"/>
              </a:lnSpc>
              <a:spcBef>
                <a:spcPts val="0"/>
              </a:spcBef>
              <a:spcAft>
                <a:spcPts val="0"/>
              </a:spcAft>
              <a:buSzPts val="2000"/>
              <a:buNone/>
            </a:pPr>
            <a:r>
              <a:rPr lang="en-US"/>
              <a:t>The power of buyers: </a:t>
            </a:r>
            <a:r>
              <a:rPr lang="en-US" u="sng"/>
              <a:t>High</a:t>
            </a:r>
            <a:r>
              <a:rPr lang="en-US"/>
              <a:t> </a:t>
            </a:r>
            <a:endParaRPr/>
          </a:p>
          <a:p>
            <a:pPr indent="-55877" lvl="0" marL="182880" rtl="0" algn="ctr">
              <a:lnSpc>
                <a:spcPct val="100000"/>
              </a:lnSpc>
              <a:spcBef>
                <a:spcPts val="0"/>
              </a:spcBef>
              <a:spcAft>
                <a:spcPts val="0"/>
              </a:spcAft>
              <a:buSzPts val="2000"/>
              <a:buNone/>
            </a:pPr>
            <a:r>
              <a:rPr lang="en-US" sz="1200"/>
              <a:t>U.S. consumers are very picky when it comes to the products they are purchasing </a:t>
            </a:r>
            <a:endParaRPr sz="1200"/>
          </a:p>
          <a:p>
            <a:pPr indent="-55877" lvl="0" marL="182880" rtl="0" algn="ctr">
              <a:lnSpc>
                <a:spcPct val="100000"/>
              </a:lnSpc>
              <a:spcBef>
                <a:spcPts val="0"/>
              </a:spcBef>
              <a:spcAft>
                <a:spcPts val="0"/>
              </a:spcAft>
              <a:buSzPts val="2000"/>
              <a:buNone/>
            </a:pPr>
            <a:r>
              <a:rPr lang="en-US"/>
              <a:t>The power of suppliers: </a:t>
            </a:r>
            <a:r>
              <a:rPr lang="en-US" u="sng"/>
              <a:t>Low</a:t>
            </a:r>
            <a:endParaRPr u="sng"/>
          </a:p>
          <a:p>
            <a:pPr indent="-55877" lvl="0" marL="182880" rtl="0" algn="ctr">
              <a:lnSpc>
                <a:spcPct val="100000"/>
              </a:lnSpc>
              <a:spcBef>
                <a:spcPts val="0"/>
              </a:spcBef>
              <a:spcAft>
                <a:spcPts val="0"/>
              </a:spcAft>
              <a:buSzPts val="2000"/>
              <a:buNone/>
            </a:pPr>
            <a:r>
              <a:rPr lang="en-US" sz="1200"/>
              <a:t>IKEA has a lot of suppliers to choose from </a:t>
            </a:r>
            <a:endParaRPr sz="1200"/>
          </a:p>
          <a:p>
            <a:pPr indent="-55877" lvl="0" marL="182880" rtl="0" algn="ctr">
              <a:lnSpc>
                <a:spcPct val="100000"/>
              </a:lnSpc>
              <a:spcBef>
                <a:spcPts val="0"/>
              </a:spcBef>
              <a:spcAft>
                <a:spcPts val="0"/>
              </a:spcAft>
              <a:buSzPts val="2000"/>
              <a:buNone/>
            </a:pPr>
            <a:r>
              <a:rPr lang="en-US"/>
              <a:t>The threat of substitutes: </a:t>
            </a:r>
            <a:r>
              <a:rPr lang="en-US" u="sng"/>
              <a:t>High</a:t>
            </a:r>
            <a:endParaRPr u="sng"/>
          </a:p>
          <a:p>
            <a:pPr indent="-55877" lvl="0" marL="182880" rtl="0" algn="ctr">
              <a:lnSpc>
                <a:spcPct val="100000"/>
              </a:lnSpc>
              <a:spcBef>
                <a:spcPts val="0"/>
              </a:spcBef>
              <a:spcAft>
                <a:spcPts val="0"/>
              </a:spcAft>
              <a:buSzPts val="2000"/>
              <a:buNone/>
            </a:pPr>
            <a:r>
              <a:rPr lang="en-US" sz="1200"/>
              <a:t>There are a lot of furniture companies that may have more appealing options than IKEA. </a:t>
            </a:r>
            <a:r>
              <a:rPr lang="en-US" u="sng"/>
              <a:t> </a:t>
            </a:r>
            <a:endParaRPr u="sng"/>
          </a:p>
        </p:txBody>
      </p:sp>
      <p:pic>
        <p:nvPicPr>
          <p:cNvPr id="168" name="Google Shape;168;p8"/>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US"/>
              <a:t>Marketing Mix</a:t>
            </a:r>
            <a:endParaRPr/>
          </a:p>
        </p:txBody>
      </p:sp>
      <p:graphicFrame>
        <p:nvGraphicFramePr>
          <p:cNvPr id="174" name="Google Shape;174;p9"/>
          <p:cNvGraphicFramePr/>
          <p:nvPr/>
        </p:nvGraphicFramePr>
        <p:xfrm>
          <a:off x="3636177" y="530458"/>
          <a:ext cx="3000000" cy="3000000"/>
        </p:xfrm>
        <a:graphic>
          <a:graphicData uri="http://schemas.openxmlformats.org/drawingml/2006/table">
            <a:tbl>
              <a:tblPr bandRow="1" firstRow="1">
                <a:noFill/>
                <a:tableStyleId>{E4A417E2-6C13-46F0-A1CD-5A6F904FD075}</a:tableStyleId>
              </a:tblPr>
              <a:tblGrid>
                <a:gridCol w="2317225"/>
                <a:gridCol w="3809625"/>
              </a:tblGrid>
              <a:tr h="1074425">
                <a:tc>
                  <a:txBody>
                    <a:bodyPr/>
                    <a:lstStyle/>
                    <a:p>
                      <a:pPr indent="0" lvl="0" marL="0" marR="0" rtl="0" algn="ctr">
                        <a:lnSpc>
                          <a:spcPct val="100000"/>
                        </a:lnSpc>
                        <a:spcBef>
                          <a:spcPts val="0"/>
                        </a:spcBef>
                        <a:spcAft>
                          <a:spcPts val="0"/>
                        </a:spcAft>
                        <a:buClr>
                          <a:srgbClr val="000000"/>
                        </a:buClr>
                        <a:buSzPts val="1800"/>
                        <a:buFont typeface="Arial"/>
                        <a:buNone/>
                      </a:pPr>
                      <a:r>
                        <a:t/>
                      </a:r>
                      <a:endParaRPr b="0" sz="1800" u="none" cap="none" strike="noStrike">
                        <a:solidFill>
                          <a:schemeClr val="dk1"/>
                        </a:solidFill>
                      </a:endParaRPr>
                    </a:p>
                    <a:p>
                      <a:pPr indent="0" lvl="0" marL="0" marR="0" rtl="0" algn="ctr">
                        <a:lnSpc>
                          <a:spcPct val="100000"/>
                        </a:lnSpc>
                        <a:spcBef>
                          <a:spcPts val="0"/>
                        </a:spcBef>
                        <a:spcAft>
                          <a:spcPts val="0"/>
                        </a:spcAft>
                        <a:buClr>
                          <a:srgbClr val="000000"/>
                        </a:buClr>
                        <a:buSzPts val="1800"/>
                        <a:buFont typeface="Arial"/>
                        <a:buNone/>
                      </a:pPr>
                      <a:r>
                        <a:rPr b="0" lang="en-US" sz="1800" u="none" cap="none" strike="noStrike">
                          <a:solidFill>
                            <a:schemeClr val="dk1"/>
                          </a:solidFill>
                        </a:rPr>
                        <a:t>Product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rPr>
                        <a:t>Do-It-Yourself Furniture</a:t>
                      </a:r>
                      <a:endParaRPr b="0" sz="18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1860325">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t>Promotion</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800"/>
                        <a:buFont typeface="Arial"/>
                        <a:buNone/>
                      </a:pPr>
                      <a:r>
                        <a:rPr lang="en-US" sz="1800" u="none" cap="none" strike="noStrike"/>
                        <a:t>Printed Catalog </a:t>
                      </a:r>
                      <a:endParaRPr sz="1800" u="none" cap="none" strike="noStrike"/>
                    </a:p>
                    <a:p>
                      <a:pPr indent="0" lvl="0" marL="0" marR="0" rtl="0" algn="l">
                        <a:lnSpc>
                          <a:spcPct val="115000"/>
                        </a:lnSpc>
                        <a:spcBef>
                          <a:spcPts val="0"/>
                        </a:spcBef>
                        <a:spcAft>
                          <a:spcPts val="0"/>
                        </a:spcAft>
                        <a:buClr>
                          <a:srgbClr val="000000"/>
                        </a:buClr>
                        <a:buSzPts val="1800"/>
                        <a:buFont typeface="Arial"/>
                        <a:buNone/>
                      </a:pPr>
                      <a:r>
                        <a:rPr lang="en-US" sz="1800" u="none" cap="none" strike="noStrike"/>
                        <a:t>IKEA App</a:t>
                      </a:r>
                      <a:endParaRPr sz="1800" u="none" cap="none" strike="noStrike"/>
                    </a:p>
                    <a:p>
                      <a:pPr indent="0" lvl="0" marL="0" marR="0" rtl="0" algn="l">
                        <a:lnSpc>
                          <a:spcPct val="115000"/>
                        </a:lnSpc>
                        <a:spcBef>
                          <a:spcPts val="0"/>
                        </a:spcBef>
                        <a:spcAft>
                          <a:spcPts val="0"/>
                        </a:spcAft>
                        <a:buClr>
                          <a:srgbClr val="000000"/>
                        </a:buClr>
                        <a:buSzPts val="1800"/>
                        <a:buFont typeface="Arial"/>
                        <a:buNone/>
                      </a:pPr>
                      <a:r>
                        <a:rPr lang="en-US" sz="1800" u="none" cap="none" strike="noStrike"/>
                        <a:t>Word-Of-Mouth</a:t>
                      </a:r>
                      <a:endParaRPr sz="1800" u="none" cap="none" strike="noStrike"/>
                    </a:p>
                    <a:p>
                      <a:pPr indent="0" lvl="0" marL="0" marR="0" rtl="0" algn="l">
                        <a:lnSpc>
                          <a:spcPct val="115000"/>
                        </a:lnSpc>
                        <a:spcBef>
                          <a:spcPts val="0"/>
                        </a:spcBef>
                        <a:spcAft>
                          <a:spcPts val="0"/>
                        </a:spcAft>
                        <a:buClr>
                          <a:srgbClr val="000000"/>
                        </a:buClr>
                        <a:buSzPts val="1800"/>
                        <a:buFont typeface="Arial"/>
                        <a:buNone/>
                      </a:pPr>
                      <a:r>
                        <a:rPr lang="en-US" sz="1800" u="none" cap="none" strike="noStrike"/>
                        <a:t>Special Events (Birthday Parties, Fundraising, etc.)</a:t>
                      </a:r>
                      <a:endParaRPr sz="1800" u="none" cap="none" strike="noStrike"/>
                    </a:p>
                    <a:p>
                      <a:pPr indent="0" lvl="0" marL="0" marR="0" rtl="0" algn="l">
                        <a:lnSpc>
                          <a:spcPct val="115000"/>
                        </a:lnSpc>
                        <a:spcBef>
                          <a:spcPts val="0"/>
                        </a:spcBef>
                        <a:spcAft>
                          <a:spcPts val="0"/>
                        </a:spcAft>
                        <a:buClr>
                          <a:srgbClr val="000000"/>
                        </a:buClr>
                        <a:buSzPts val="1800"/>
                        <a:buFont typeface="Arial"/>
                        <a:buNone/>
                      </a:pPr>
                      <a:r>
                        <a:rPr lang="en-US" sz="1800" u="none" cap="none" strike="noStrike"/>
                        <a:t>Traditional Television, Internet, Radio</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1229950">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t>Place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Southeast U.S. expanding to the Midwest</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1229950">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t>Price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US" sz="1800" u="none" cap="none" strike="noStrike"/>
                        <a:t>Low-cost</a:t>
                      </a:r>
                      <a:endParaRPr sz="1800" u="none" cap="none" strike="noStrike"/>
                    </a:p>
                  </a:txBody>
                  <a:tcPr marT="45725" marB="45725" marR="91450" marL="91450"/>
                </a:tc>
              </a:tr>
            </a:tbl>
          </a:graphicData>
        </a:graphic>
      </p:graphicFrame>
      <p:pic>
        <p:nvPicPr>
          <p:cNvPr id="175" name="Google Shape;175;p9"/>
          <p:cNvPicPr preferRelativeResize="0"/>
          <p:nvPr/>
        </p:nvPicPr>
        <p:blipFill rotWithShape="1">
          <a:blip r:embed="rId3">
            <a:alphaModFix/>
          </a:blip>
          <a:srcRect b="0" l="0" r="0" t="0"/>
          <a:stretch/>
        </p:blipFill>
        <p:spPr>
          <a:xfrm>
            <a:off x="10019513" y="167543"/>
            <a:ext cx="1707668" cy="9562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Marque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2019-09-26T04:26:10Z</dcterms:created>
  <dc:creator>Rachel Arcangeli</dc:creator>
</cp:coreProperties>
</file>